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9" r:id="rId4"/>
    <p:sldId id="288" r:id="rId5"/>
    <p:sldId id="296" r:id="rId6"/>
    <p:sldId id="297" r:id="rId7"/>
    <p:sldId id="298" r:id="rId8"/>
    <p:sldId id="299" r:id="rId9"/>
    <p:sldId id="285" r:id="rId10"/>
    <p:sldId id="287" r:id="rId11"/>
    <p:sldId id="289" r:id="rId12"/>
    <p:sldId id="293" r:id="rId13"/>
    <p:sldId id="290" r:id="rId14"/>
    <p:sldId id="291" r:id="rId15"/>
    <p:sldId id="292" r:id="rId16"/>
    <p:sldId id="294" r:id="rId17"/>
    <p:sldId id="295" r:id="rId18"/>
    <p:sldId id="300" r:id="rId19"/>
    <p:sldId id="301" r:id="rId20"/>
    <p:sldId id="303" r:id="rId21"/>
    <p:sldId id="302" r:id="rId22"/>
    <p:sldId id="286" r:id="rId23"/>
    <p:sldId id="304" r:id="rId24"/>
    <p:sldId id="305" r:id="rId25"/>
    <p:sldId id="306" r:id="rId26"/>
    <p:sldId id="307" r:id="rId27"/>
    <p:sldId id="284" r:id="rId28"/>
    <p:sldId id="308" r:id="rId29"/>
    <p:sldId id="309" r:id="rId30"/>
    <p:sldId id="310" r:id="rId31"/>
    <p:sldId id="311" r:id="rId32"/>
    <p:sldId id="312" r:id="rId33"/>
    <p:sldId id="313" r:id="rId34"/>
    <p:sldId id="314" r:id="rId35"/>
    <p:sldId id="266" r:id="rId36"/>
  </p:sldIdLst>
  <p:sldSz cx="9144000" cy="5143500" type="screen16x9"/>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C"/>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756" y="120"/>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l="16417" r="3583" b="10000"/>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53000" y="1597819"/>
            <a:ext cx="3886200" cy="1102519"/>
          </a:xfrm>
        </p:spPr>
        <p:txBody>
          <a:bodyPr anchor="t">
            <a:normAutofit/>
          </a:bodyPr>
          <a:lstStyle>
            <a:lvl1pPr>
              <a:defRPr lang="en-US" sz="28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
        <p:nvSpPr>
          <p:cNvPr id="3" name="Subtitle 2"/>
          <p:cNvSpPr>
            <a:spLocks noGrp="1"/>
          </p:cNvSpPr>
          <p:nvPr>
            <p:ph type="subTitle" idx="1"/>
          </p:nvPr>
        </p:nvSpPr>
        <p:spPr>
          <a:xfrm>
            <a:off x="4953000" y="3009900"/>
            <a:ext cx="3886200" cy="1314450"/>
          </a:xfrm>
        </p:spPr>
        <p:txBody>
          <a:bodyPr>
            <a:normAutofit/>
          </a:bodyPr>
          <a:lstStyle>
            <a:lvl1pPr marL="0" indent="0" algn="l">
              <a:buNone/>
              <a:defRPr lang="en-US" sz="1800" b="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5800" y="2266950"/>
            <a:ext cx="23066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897002" y="4827270"/>
            <a:ext cx="94575"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rot="16200000">
            <a:off x="6285706" y="246856"/>
            <a:ext cx="65088" cy="26035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Tree>
    <p:extLst>
      <p:ext uri="{BB962C8B-B14F-4D97-AF65-F5344CB8AC3E}">
        <p14:creationId xmlns:p14="http://schemas.microsoft.com/office/powerpoint/2010/main" val="284201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Rectangle 10"/>
          <p:cNvSpPr/>
          <p:nvPr userDrawn="1"/>
        </p:nvSpPr>
        <p:spPr>
          <a:xfrm>
            <a:off x="0" y="0"/>
            <a:ext cx="3505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381000" y="4823460"/>
            <a:ext cx="2971800" cy="205740"/>
          </a:xfrm>
        </p:spPr>
        <p:txBody>
          <a:bodyPr/>
          <a:lstStyle/>
          <a:p>
            <a:pPr>
              <a:defRPr/>
            </a:pPr>
            <a:r>
              <a:rPr lang="en-US"/>
              <a:t>DINSMORE &amp; SHOHL LLP  •  LEGAL COUNSEL • DINSMORE.COM</a:t>
            </a:r>
          </a:p>
          <a:p>
            <a:pPr>
              <a:defRPr/>
            </a:pPr>
            <a:r>
              <a:rPr lang="en-US"/>
              <a:t>© 2019. ALL RIGHTS RESERVED</a:t>
            </a:r>
          </a:p>
        </p:txBody>
      </p:sp>
      <p:sp>
        <p:nvSpPr>
          <p:cNvPr id="7" name="Slide Number Placeholder 5"/>
          <p:cNvSpPr>
            <a:spLocks noGrp="1"/>
          </p:cNvSpPr>
          <p:nvPr>
            <p:ph type="sldNum" sz="quarter" idx="12"/>
          </p:nvPr>
        </p:nvSpPr>
        <p:spPr>
          <a:xfrm>
            <a:off x="8458200" y="4823460"/>
            <a:ext cx="457200" cy="205740"/>
          </a:xfrm>
        </p:spPr>
        <p:txBody>
          <a:bodyPr/>
          <a:lstStyle/>
          <a:p>
            <a:fld id="{9A373EE0-89CD-4591-A7A8-AA350DD8042E}" type="slidenum">
              <a:rPr lang="en-US" smtClean="0"/>
              <a:t>‹#›</a:t>
            </a:fld>
            <a:endParaRPr lang="en-US"/>
          </a:p>
        </p:txBody>
      </p:sp>
      <p:pic>
        <p:nvPicPr>
          <p:cNvPr id="8"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flipV="1">
            <a:off x="0" y="0"/>
            <a:ext cx="4264025" cy="51435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solidFill>
                <a:srgbClr val="1B7BC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itle 1"/>
          <p:cNvSpPr>
            <a:spLocks noGrp="1"/>
          </p:cNvSpPr>
          <p:nvPr>
            <p:ph type="title"/>
          </p:nvPr>
        </p:nvSpPr>
        <p:spPr>
          <a:xfrm>
            <a:off x="381000" y="1562100"/>
            <a:ext cx="3291840" cy="1016000"/>
          </a:xfrm>
        </p:spPr>
        <p:txBody>
          <a:bodyPr anchor="t"/>
          <a:lstStyle>
            <a:lvl1pPr>
              <a:defRPr sz="24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
        <p:nvSpPr>
          <p:cNvPr id="13" name="Text Placeholder 2"/>
          <p:cNvSpPr>
            <a:spLocks noGrp="1"/>
          </p:cNvSpPr>
          <p:nvPr>
            <p:ph type="body" idx="1"/>
          </p:nvPr>
        </p:nvSpPr>
        <p:spPr>
          <a:xfrm>
            <a:off x="381000" y="2705100"/>
            <a:ext cx="3291840" cy="914135"/>
          </a:xfrm>
        </p:spPr>
        <p:txBody>
          <a:bodyPr>
            <a:noAutofit/>
          </a:bodyPr>
          <a:lstStyle>
            <a:lvl1pPr marL="0" indent="0">
              <a:lnSpc>
                <a:spcPts val="28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p:cNvSpPr>
            <a:spLocks noGrp="1"/>
          </p:cNvSpPr>
          <p:nvPr>
            <p:ph idx="13"/>
          </p:nvPr>
        </p:nvSpPr>
        <p:spPr>
          <a:xfrm>
            <a:off x="4754880" y="209549"/>
            <a:ext cx="4236720" cy="4604385"/>
          </a:xfrm>
        </p:spPr>
        <p:txBody>
          <a:bodyPr anchor="ctr"/>
          <a:lstStyle>
            <a:lvl1pPr>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342900" indent="-342900">
              <a:defRPr lang="en-US" sz="16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stStyle>
          <a:p>
            <a:pPr lvl="0" algn="l" rtl="0" eaLnBrk="0" fontAlgn="base" hangingPunct="0">
              <a:lnSpc>
                <a:spcPct val="125000"/>
              </a:lnSpc>
              <a:spcBef>
                <a:spcPts val="300"/>
              </a:spcBef>
              <a:spcAft>
                <a:spcPts val="600"/>
              </a:spcAft>
              <a:buClr>
                <a:srgbClr val="262626"/>
              </a:buClr>
              <a:buSzTx/>
              <a:buFont typeface="Lucida Grande"/>
            </a:pPr>
            <a:r>
              <a:rPr lang="en-US"/>
              <a:t>Click to edit Master text styles</a:t>
            </a:r>
          </a:p>
          <a:p>
            <a:pPr marL="285750" lvl="1" indent="-285750" algn="l" rtl="0" eaLnBrk="0" fontAlgn="base" hangingPunct="0">
              <a:lnSpc>
                <a:spcPct val="120000"/>
              </a:lnSpc>
              <a:spcBef>
                <a:spcPct val="0"/>
              </a:spcBef>
              <a:spcAft>
                <a:spcPts val="600"/>
              </a:spcAft>
              <a:buClr>
                <a:srgbClr val="262626"/>
              </a:buClr>
              <a:buSzPct val="80000"/>
              <a:buFont typeface="Lucida Grande"/>
              <a:buChar char="➝"/>
            </a:pPr>
            <a:r>
              <a:rPr lang="en-US"/>
              <a:t>Second level</a:t>
            </a:r>
          </a:p>
        </p:txBody>
      </p:sp>
      <p:sp>
        <p:nvSpPr>
          <p:cNvPr id="16" name="Date Placeholder 3"/>
          <p:cNvSpPr txBox="1"/>
          <p:nvPr userDrawn="1"/>
        </p:nvSpPr>
        <p:spPr>
          <a:xfrm>
            <a:off x="381000" y="4813935"/>
            <a:ext cx="2971800" cy="20574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17" name="Rectangle 16"/>
          <p:cNvSpPr/>
          <p:nvPr userDrawn="1"/>
        </p:nvSpPr>
        <p:spPr>
          <a:xfrm rot="16200000">
            <a:off x="1339056" y="546895"/>
            <a:ext cx="65088" cy="18288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Tree>
    <p:extLst>
      <p:ext uri="{BB962C8B-B14F-4D97-AF65-F5344CB8AC3E}">
        <p14:creationId xmlns:p14="http://schemas.microsoft.com/office/powerpoint/2010/main" val="147460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p:cNvSpPr/>
          <p:nvPr userDrawn="1"/>
        </p:nvSpPr>
        <p:spPr>
          <a:xfrm>
            <a:off x="0" y="0"/>
            <a:ext cx="3505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381000" y="4823460"/>
            <a:ext cx="2971800" cy="205740"/>
          </a:xfrm>
        </p:spPr>
        <p:txBody>
          <a:bodyPr/>
          <a:lstStyle/>
          <a:p>
            <a:pPr>
              <a:defRPr/>
            </a:pPr>
            <a:r>
              <a:rPr lang="en-US"/>
              <a:t>DINSMORE &amp; SHOHL LLP  •  LEGAL COUNSEL • DINSMORE.COM</a:t>
            </a:r>
          </a:p>
          <a:p>
            <a:pPr>
              <a:defRPr/>
            </a:pPr>
            <a:r>
              <a:rPr lang="en-US"/>
              <a:t>© 2019. ALL RIGHTS RESERVED</a:t>
            </a:r>
          </a:p>
        </p:txBody>
      </p:sp>
      <p:sp>
        <p:nvSpPr>
          <p:cNvPr id="7" name="Slide Number Placeholder 5"/>
          <p:cNvSpPr>
            <a:spLocks noGrp="1"/>
          </p:cNvSpPr>
          <p:nvPr>
            <p:ph type="sldNum" sz="quarter" idx="12"/>
          </p:nvPr>
        </p:nvSpPr>
        <p:spPr>
          <a:xfrm>
            <a:off x="8458200" y="4823460"/>
            <a:ext cx="457200" cy="205740"/>
          </a:xfrm>
        </p:spPr>
        <p:txBody>
          <a:bodyPr/>
          <a:lstStyle/>
          <a:p>
            <a:fld id="{9A373EE0-89CD-4591-A7A8-AA350DD8042E}" type="slidenum">
              <a:rPr lang="en-US" smtClean="0"/>
              <a:t>‹#›</a:t>
            </a:fld>
            <a:endParaRPr lang="en-US"/>
          </a:p>
        </p:txBody>
      </p:sp>
      <p:pic>
        <p:nvPicPr>
          <p:cNvPr id="8"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flipV="1">
            <a:off x="0" y="0"/>
            <a:ext cx="4264025"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solidFill>
                <a:srgbClr val="1B7BC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itle 1"/>
          <p:cNvSpPr>
            <a:spLocks noGrp="1"/>
          </p:cNvSpPr>
          <p:nvPr>
            <p:ph type="title"/>
          </p:nvPr>
        </p:nvSpPr>
        <p:spPr>
          <a:xfrm>
            <a:off x="381000" y="1562100"/>
            <a:ext cx="3291840" cy="1016000"/>
          </a:xfrm>
        </p:spPr>
        <p:txBody>
          <a:bodyPr anchor="t"/>
          <a:lstStyle>
            <a:lvl1pPr>
              <a:defRPr sz="24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
        <p:nvSpPr>
          <p:cNvPr id="13" name="Text Placeholder 2"/>
          <p:cNvSpPr>
            <a:spLocks noGrp="1"/>
          </p:cNvSpPr>
          <p:nvPr>
            <p:ph type="body" idx="1"/>
          </p:nvPr>
        </p:nvSpPr>
        <p:spPr>
          <a:xfrm>
            <a:off x="381000" y="2705100"/>
            <a:ext cx="3291840" cy="914135"/>
          </a:xfrm>
        </p:spPr>
        <p:txBody>
          <a:bodyPr>
            <a:noAutofit/>
          </a:bodyPr>
          <a:lstStyle>
            <a:lvl1pPr marL="0" indent="0">
              <a:lnSpc>
                <a:spcPts val="2800"/>
              </a:lnSpc>
              <a:buNone/>
              <a:defRPr sz="1800" b="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p:cNvSpPr>
            <a:spLocks noGrp="1"/>
          </p:cNvSpPr>
          <p:nvPr>
            <p:ph idx="13"/>
          </p:nvPr>
        </p:nvSpPr>
        <p:spPr>
          <a:xfrm>
            <a:off x="4754880" y="209549"/>
            <a:ext cx="4236720" cy="4604385"/>
          </a:xfrm>
        </p:spPr>
        <p:txBody>
          <a:bodyPr anchor="ctr"/>
          <a:lstStyle>
            <a:lvl1pPr>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342900" indent="-342900">
              <a:defRPr lang="en-US" sz="16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stStyle>
          <a:p>
            <a:pPr lvl="0" algn="l" rtl="0" eaLnBrk="0" fontAlgn="base" hangingPunct="0">
              <a:lnSpc>
                <a:spcPct val="125000"/>
              </a:lnSpc>
              <a:spcBef>
                <a:spcPts val="300"/>
              </a:spcBef>
              <a:spcAft>
                <a:spcPts val="600"/>
              </a:spcAft>
              <a:buClr>
                <a:srgbClr val="262626"/>
              </a:buClr>
              <a:buSzTx/>
              <a:buFont typeface="Lucida Grande"/>
            </a:pPr>
            <a:r>
              <a:rPr lang="en-US"/>
              <a:t>Click to edit Master text styles</a:t>
            </a:r>
          </a:p>
          <a:p>
            <a:pPr marL="285750" lvl="1" indent="-285750" algn="l" rtl="0" eaLnBrk="0" fontAlgn="base" hangingPunct="0">
              <a:lnSpc>
                <a:spcPct val="120000"/>
              </a:lnSpc>
              <a:spcBef>
                <a:spcPct val="0"/>
              </a:spcBef>
              <a:spcAft>
                <a:spcPts val="600"/>
              </a:spcAft>
              <a:buClr>
                <a:srgbClr val="262626"/>
              </a:buClr>
              <a:buSzPct val="80000"/>
              <a:buFont typeface="Lucida Grande"/>
              <a:buChar char="➝"/>
            </a:pPr>
            <a:r>
              <a:rPr lang="en-US"/>
              <a:t>Second level</a:t>
            </a:r>
          </a:p>
        </p:txBody>
      </p:sp>
      <p:sp>
        <p:nvSpPr>
          <p:cNvPr id="16" name="Date Placeholder 3"/>
          <p:cNvSpPr txBox="1"/>
          <p:nvPr userDrawn="1"/>
        </p:nvSpPr>
        <p:spPr>
          <a:xfrm>
            <a:off x="381000" y="4813935"/>
            <a:ext cx="2971800" cy="20574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15" name="Rectangle 14"/>
          <p:cNvSpPr/>
          <p:nvPr userDrawn="1"/>
        </p:nvSpPr>
        <p:spPr>
          <a:xfrm rot="16200000">
            <a:off x="1339056" y="546895"/>
            <a:ext cx="65088" cy="18288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Tree>
    <p:extLst>
      <p:ext uri="{BB962C8B-B14F-4D97-AF65-F5344CB8AC3E}">
        <p14:creationId xmlns:p14="http://schemas.microsoft.com/office/powerpoint/2010/main" val="366647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3175" y="0"/>
            <a:ext cx="9144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latin typeface="Segoe UI" panose="020B0502040204020203" pitchFamily="34" charset="0"/>
              <a:ea typeface="Segoe UI" panose="020B0502040204020203" pitchFamily="34" charset="0"/>
              <a:cs typeface="Segoe UI" panose="020B0502040204020203" pitchFamily="34" charset="0"/>
            </a:endParaRPr>
          </a:p>
        </p:txBody>
      </p:sp>
      <p:cxnSp>
        <p:nvCxnSpPr>
          <p:cNvPr id="9" name="Straight Connector 8"/>
          <p:cNvCxnSpPr/>
          <p:nvPr userDrawn="1"/>
        </p:nvCxnSpPr>
        <p:spPr>
          <a:xfrm>
            <a:off x="457200" y="1028700"/>
            <a:ext cx="4038600" cy="0"/>
          </a:xfrm>
          <a:prstGeom prst="line">
            <a:avLst/>
          </a:prstGeom>
          <a:ln w="57150" cmpd="sng">
            <a:solidFill>
              <a:srgbClr val="FFD7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724400" y="1028700"/>
            <a:ext cx="4038600" cy="0"/>
          </a:xfrm>
          <a:prstGeom prst="line">
            <a:avLst/>
          </a:prstGeom>
          <a:ln w="57150" cmpd="sng">
            <a:solidFill>
              <a:srgbClr val="FFD700"/>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sz="half" idx="1"/>
          </p:nvPr>
        </p:nvSpPr>
        <p:spPr>
          <a:xfrm>
            <a:off x="457200" y="1169670"/>
            <a:ext cx="4038600" cy="3383280"/>
          </a:xfrm>
          <a:solidFill>
            <a:schemeClr val="bg1">
              <a:lumMod val="95000"/>
            </a:schemeClr>
          </a:solidFill>
        </p:spPr>
        <p:txBody>
          <a:bodyPr lIns="228600" tIns="228600" rIns="228600" bIns="228600"/>
          <a:lstStyle>
            <a:lvl1pPr>
              <a:lnSpc>
                <a:spcPct val="100000"/>
              </a:lnSpc>
              <a:spcBef>
                <a:spcPct val="0"/>
              </a:spcBef>
              <a:spcAft>
                <a:spcPct val="0"/>
              </a:spcAft>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228600" indent="-228600" algn="l">
              <a:lnSpc>
                <a:spcPct val="120000"/>
              </a:lnSpc>
              <a:spcBef>
                <a:spcPts val="600"/>
              </a:spcBef>
              <a:spcAft>
                <a:spcPct val="0"/>
              </a:spcAft>
              <a:defRPr lang="en-US" sz="1600" b="1"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2pPr>
            <a:lvl3pPr marL="457200" indent="-228600">
              <a:lnSpc>
                <a:spcPct val="120000"/>
              </a:lnSpc>
              <a:spcBef>
                <a:spcPct val="0"/>
              </a:spcBef>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3pPr>
            <a:lvl4pPr marL="685800" indent="-231775">
              <a:lnSpc>
                <a:spcPct val="120000"/>
              </a:lnSpc>
              <a:spcBef>
                <a:spcPct val="0"/>
              </a:spcBef>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4pPr>
            <a:lvl5pPr marL="914400" indent="-231775">
              <a:lnSpc>
                <a:spcPct val="120000"/>
              </a:lnSpc>
              <a:spcBef>
                <a:spcPct val="0"/>
              </a:spcBef>
              <a:defRPr lang="en-US" sz="1200" kern="1200">
                <a:solidFill>
                  <a:srgbClr val="404040"/>
                </a:solidFill>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marL="228600" lvl="1" indent="-228600" algn="l" defTabSz="914400" rtl="0" eaLnBrk="0" fontAlgn="base" latinLnBrk="0" hangingPunct="0">
              <a:lnSpc>
                <a:spcPct val="120000"/>
              </a:lnSpc>
              <a:spcBef>
                <a:spcPts val="600"/>
              </a:spcBef>
              <a:spcAft>
                <a:spcPct val="0"/>
              </a:spcAft>
              <a:buClr>
                <a:srgbClr val="262626"/>
              </a:buClr>
              <a:buSzPct val="80000"/>
              <a:buFont typeface="Lucida Grande"/>
              <a:buChar char="➝"/>
            </a:pPr>
            <a:r>
              <a:rPr lang="en-US"/>
              <a:t>Second level</a:t>
            </a:r>
          </a:p>
          <a:p>
            <a:pPr marL="228600" lvl="1" indent="-228600" algn="l" defTabSz="914400" rtl="0" eaLnBrk="0" fontAlgn="base" latinLnBrk="0" hangingPunct="0">
              <a:lnSpc>
                <a:spcPct val="120000"/>
              </a:lnSpc>
              <a:spcBef>
                <a:spcPts val="600"/>
              </a:spcBef>
              <a:spcAft>
                <a:spcPct val="0"/>
              </a:spcAft>
              <a:buClr>
                <a:srgbClr val="262626"/>
              </a:buClr>
              <a:buSzPct val="80000"/>
              <a:buFont typeface="Lucida Grande"/>
              <a:buChar char="➝"/>
            </a:pPr>
            <a:r>
              <a:rPr lang="en-US"/>
              <a:t>Second Level</a:t>
            </a:r>
          </a:p>
        </p:txBody>
      </p:sp>
      <p:sp>
        <p:nvSpPr>
          <p:cNvPr id="12" name="Content Placeholder 3"/>
          <p:cNvSpPr>
            <a:spLocks noGrp="1"/>
          </p:cNvSpPr>
          <p:nvPr>
            <p:ph sz="half" idx="2"/>
          </p:nvPr>
        </p:nvSpPr>
        <p:spPr>
          <a:xfrm>
            <a:off x="4724400" y="1169670"/>
            <a:ext cx="4038600" cy="3383280"/>
          </a:xfrm>
          <a:solidFill>
            <a:schemeClr val="bg1">
              <a:lumMod val="95000"/>
            </a:schemeClr>
          </a:solidFill>
        </p:spPr>
        <p:txBody>
          <a:bodyPr lIns="228600" tIns="228600" rIns="228600" bIns="228600"/>
          <a:lstStyle>
            <a:lvl1pPr>
              <a:lnSpc>
                <a:spcPct val="100000"/>
              </a:lnSpc>
              <a:spcBef>
                <a:spcPct val="0"/>
              </a:spcBef>
              <a:spcAft>
                <a:spcPct val="0"/>
              </a:spcAft>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342900" indent="-342900">
              <a:spcBef>
                <a:spcPts val="300"/>
              </a:spcBef>
              <a:spcAft>
                <a:spcPct val="0"/>
              </a:spcAft>
              <a:defRPr lang="en-US" sz="1600" b="1"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2pPr>
            <a:lvl3pPr marL="342900" indent="-342900">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3pPr>
            <a:lvl4pPr marL="342900" indent="-342900">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4pPr>
            <a:lvl5pPr marL="342900" indent="-342900">
              <a:defRPr lang="en-US" sz="1200" kern="1200">
                <a:solidFill>
                  <a:srgbClr val="404040"/>
                </a:solidFill>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marL="228600" lvl="1" indent="-228600" algn="l" defTabSz="914400" rtl="0" eaLnBrk="0" fontAlgn="base" latinLnBrk="0" hangingPunct="0">
              <a:lnSpc>
                <a:spcPct val="120000"/>
              </a:lnSpc>
              <a:spcBef>
                <a:spcPts val="600"/>
              </a:spcBef>
              <a:spcAft>
                <a:spcPct val="0"/>
              </a:spcAft>
              <a:buClr>
                <a:srgbClr val="262626"/>
              </a:buClr>
              <a:buSzPct val="80000"/>
              <a:buFont typeface="Lucida Grande"/>
              <a:buChar char="➝"/>
            </a:pPr>
            <a:r>
              <a:rPr lang="en-US"/>
              <a:t>Second level</a:t>
            </a:r>
          </a:p>
          <a:p>
            <a:pPr marL="228600" lvl="1" indent="-228600" algn="l" defTabSz="914400" rtl="0" eaLnBrk="0" fontAlgn="base" latinLnBrk="0" hangingPunct="0">
              <a:lnSpc>
                <a:spcPct val="120000"/>
              </a:lnSpc>
              <a:spcBef>
                <a:spcPts val="600"/>
              </a:spcBef>
              <a:spcAft>
                <a:spcPct val="0"/>
              </a:spcAft>
              <a:buClr>
                <a:srgbClr val="262626"/>
              </a:buClr>
              <a:buSzPct val="80000"/>
              <a:buFont typeface="Lucida Grande"/>
              <a:buChar char="➝"/>
            </a:pPr>
            <a:r>
              <a:rPr lang="en-US"/>
              <a:t>Second Level</a:t>
            </a:r>
          </a:p>
        </p:txBody>
      </p:sp>
      <p:sp>
        <p:nvSpPr>
          <p:cNvPr id="13" name="Title 5"/>
          <p:cNvSpPr>
            <a:spLocks noGrp="1"/>
          </p:cNvSpPr>
          <p:nvPr>
            <p:ph type="title"/>
          </p:nvPr>
        </p:nvSpPr>
        <p:spPr>
          <a:xfrm>
            <a:off x="381000" y="266700"/>
            <a:ext cx="8382000" cy="698500"/>
          </a:xfrm>
        </p:spPr>
        <p:txBody>
          <a:bodyPr/>
          <a:lstStyle>
            <a:lvl1pPr>
              <a:defRPr sz="2400">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
        <p:nvSpPr>
          <p:cNvPr id="14" name="Date Placeholder 3"/>
          <p:cNvSpPr>
            <a:spLocks noGrp="1"/>
          </p:cNvSpPr>
          <p:nvPr>
            <p:ph type="dt" sz="half" idx="10"/>
          </p:nvPr>
        </p:nvSpPr>
        <p:spPr>
          <a:xfrm>
            <a:off x="381000" y="4823460"/>
            <a:ext cx="2971800" cy="205740"/>
          </a:xfrm>
          <a:prstGeom prst="rect">
            <a:avLst/>
          </a:prstGeom>
        </p:spPr>
        <p:txBody>
          <a:bodyPr vert="horz" lIns="91440" tIns="45720" rIns="91440" bIns="45720" rtlCol="0" anchor="ctr"/>
          <a:lstStyle>
            <a:lvl1pPr algn="l">
              <a:defRPr sz="7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a:t>DINSMORE &amp; SHOHL LLP  •  LEGAL COUNSEL • DINSMORE.COM</a:t>
            </a:r>
          </a:p>
          <a:p>
            <a:pPr>
              <a:defRPr/>
            </a:pPr>
            <a:r>
              <a:rPr lang="en-US"/>
              <a:t>© 2020. ALL RIGHTS RESERVED</a:t>
            </a:r>
          </a:p>
        </p:txBody>
      </p:sp>
      <p:sp>
        <p:nvSpPr>
          <p:cNvPr id="15" name="Slide Number Placeholder 5"/>
          <p:cNvSpPr>
            <a:spLocks noGrp="1"/>
          </p:cNvSpPr>
          <p:nvPr>
            <p:ph type="sldNum" sz="quarter" idx="4"/>
          </p:nvPr>
        </p:nvSpPr>
        <p:spPr>
          <a:xfrm>
            <a:off x="8458200" y="4823460"/>
            <a:ext cx="457200" cy="205740"/>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9A373EE0-89CD-4591-A7A8-AA350DD8042E}" type="slidenum">
              <a:rPr lang="en-US" smtClean="0"/>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9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3175" y="0"/>
            <a:ext cx="9144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3" name="Title 5"/>
          <p:cNvSpPr>
            <a:spLocks noGrp="1"/>
          </p:cNvSpPr>
          <p:nvPr>
            <p:ph type="title"/>
          </p:nvPr>
        </p:nvSpPr>
        <p:spPr>
          <a:xfrm>
            <a:off x="381000" y="266700"/>
            <a:ext cx="8382000" cy="698500"/>
          </a:xfrm>
        </p:spPr>
        <p:txBody>
          <a:bodyPr/>
          <a:lstStyle>
            <a:lvl1pPr>
              <a:defRPr sz="2400">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
        <p:nvSpPr>
          <p:cNvPr id="14" name="Date Placeholder 3"/>
          <p:cNvSpPr>
            <a:spLocks noGrp="1"/>
          </p:cNvSpPr>
          <p:nvPr>
            <p:ph type="dt" sz="half" idx="10"/>
          </p:nvPr>
        </p:nvSpPr>
        <p:spPr>
          <a:xfrm>
            <a:off x="381000" y="4823460"/>
            <a:ext cx="2971800" cy="205740"/>
          </a:xfrm>
          <a:prstGeom prst="rect">
            <a:avLst/>
          </a:prstGeom>
        </p:spPr>
        <p:txBody>
          <a:bodyPr vert="horz" lIns="91440" tIns="45720" rIns="91440" bIns="45720" rtlCol="0" anchor="ctr"/>
          <a:lstStyle>
            <a:lvl1pPr algn="l">
              <a:defRPr sz="7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a:t>DINSMORE &amp; SHOHL LLP  •  LEGAL COUNSEL • DINSMORE.COM</a:t>
            </a:r>
          </a:p>
          <a:p>
            <a:pPr>
              <a:defRPr/>
            </a:pPr>
            <a:r>
              <a:rPr lang="en-US"/>
              <a:t>© 2020. ALL RIGHTS RESERVED</a:t>
            </a:r>
          </a:p>
        </p:txBody>
      </p:sp>
      <p:sp>
        <p:nvSpPr>
          <p:cNvPr id="15" name="Slide Number Placeholder 5"/>
          <p:cNvSpPr>
            <a:spLocks noGrp="1"/>
          </p:cNvSpPr>
          <p:nvPr>
            <p:ph type="sldNum" sz="quarter" idx="4"/>
          </p:nvPr>
        </p:nvSpPr>
        <p:spPr>
          <a:xfrm>
            <a:off x="8458200" y="4823460"/>
            <a:ext cx="457200" cy="205740"/>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9A373EE0-89CD-4591-A7A8-AA350DD8042E}" type="slidenum">
              <a:rPr lang="en-US" smtClean="0"/>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457200" y="1028700"/>
            <a:ext cx="2514600" cy="0"/>
          </a:xfrm>
          <a:prstGeom prst="line">
            <a:avLst/>
          </a:prstGeom>
          <a:ln w="57150" cmpd="sng">
            <a:solidFill>
              <a:srgbClr val="FFD7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314700" y="1028700"/>
            <a:ext cx="2514600" cy="0"/>
          </a:xfrm>
          <a:prstGeom prst="line">
            <a:avLst/>
          </a:prstGeom>
          <a:ln w="57150" cmpd="sng">
            <a:solidFill>
              <a:srgbClr val="FFD7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172200" y="1028700"/>
            <a:ext cx="2514600" cy="0"/>
          </a:xfrm>
          <a:prstGeom prst="line">
            <a:avLst/>
          </a:prstGeom>
          <a:ln w="57150" cmpd="sng">
            <a:solidFill>
              <a:srgbClr val="FFD700"/>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2"/>
          <p:cNvSpPr>
            <a:spLocks noGrp="1"/>
          </p:cNvSpPr>
          <p:nvPr>
            <p:ph sz="half" idx="1"/>
          </p:nvPr>
        </p:nvSpPr>
        <p:spPr>
          <a:xfrm>
            <a:off x="457200" y="1156970"/>
            <a:ext cx="2514600" cy="3383280"/>
          </a:xfrm>
          <a:solidFill>
            <a:schemeClr val="bg1">
              <a:lumMod val="95000"/>
            </a:schemeClr>
          </a:solidFill>
        </p:spPr>
        <p:txBody>
          <a:bodyPr lIns="228600" tIns="228600" rIns="228600" bIns="228600"/>
          <a:lstStyle>
            <a:lvl1pPr marL="0" indent="0">
              <a:lnSpc>
                <a:spcPct val="100000"/>
              </a:lnSpc>
              <a:spcBef>
                <a:spcPct val="0"/>
              </a:spcBef>
              <a:spcAft>
                <a:spcPct val="0"/>
              </a:spcAft>
              <a:buFont typeface="Arial" panose="020B0604020202020204" pitchFamily="34" charset="0"/>
              <a:buNone/>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285750" indent="-285750">
              <a:lnSpc>
                <a:spcPct val="100000"/>
              </a:lnSpc>
              <a:spcBef>
                <a:spcPts val="600"/>
              </a:spcBef>
              <a:spcAft>
                <a:spcPct val="0"/>
              </a:spcAft>
              <a:buNone/>
              <a:defRPr lang="en-US" sz="1600" b="1"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2pPr>
            <a:lvl3pPr marL="282575" indent="0">
              <a:lnSpc>
                <a:spcPct val="100000"/>
              </a:lnSpc>
              <a:spcBef>
                <a:spcPts val="200"/>
              </a:spcBef>
              <a:spcAft>
                <a:spcPts val="200"/>
              </a:spcAft>
              <a:buNone/>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3pPr>
            <a:lvl4pPr marL="854075" indent="-280988" algn="l" defTabSz="914400" rtl="0" eaLnBrk="1" latinLnBrk="0" hangingPunct="1">
              <a:lnSpc>
                <a:spcPct val="100000"/>
              </a:lnSpc>
              <a:spcBef>
                <a:spcPts val="200"/>
              </a:spcBef>
              <a:spcAft>
                <a:spcPts val="200"/>
              </a:spcAft>
              <a:buClrTx/>
              <a:buSzTx/>
              <a:buFont typeface="Arial" panose="020B0604020202020204" pitchFamily="34" charset="0"/>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4pPr>
            <a:lvl5pPr marL="682625" indent="0" algn="l" defTabSz="914400" rtl="0" eaLnBrk="1" latinLnBrk="0" hangingPunct="1">
              <a:lnSpc>
                <a:spcPct val="100000"/>
              </a:lnSpc>
              <a:spcBef>
                <a:spcPts val="200"/>
              </a:spcBef>
              <a:spcAft>
                <a:spcPts val="200"/>
              </a:spcAft>
              <a:buClrTx/>
              <a:buSzTx/>
              <a:buFont typeface="Wingdings" panose="05000000000000000000" pitchFamily="2" charset="2"/>
              <a:buNone/>
              <a:defRPr lang="en-US" sz="1200" kern="1200">
                <a:solidFill>
                  <a:srgbClr val="404040"/>
                </a:solidFill>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marL="228600" lvl="1" indent="-228600" algn="l" rtl="0" eaLnBrk="0" fontAlgn="base" hangingPunct="0">
              <a:lnSpc>
                <a:spcPct val="120000"/>
              </a:lnSpc>
              <a:spcBef>
                <a:spcPts val="600"/>
              </a:spcBef>
              <a:spcAft>
                <a:spcPct val="0"/>
              </a:spcAft>
              <a:buClr>
                <a:srgbClr val="262626"/>
              </a:buClr>
              <a:buSzPct val="80000"/>
              <a:buFont typeface="Lucida Grande"/>
              <a:buChar char="➝"/>
            </a:pPr>
            <a:r>
              <a:rPr lang="en-US"/>
              <a:t>Second level</a:t>
            </a:r>
          </a:p>
        </p:txBody>
      </p:sp>
      <p:sp>
        <p:nvSpPr>
          <p:cNvPr id="21" name="Content Placeholder 3"/>
          <p:cNvSpPr>
            <a:spLocks noGrp="1"/>
          </p:cNvSpPr>
          <p:nvPr>
            <p:ph sz="half" idx="2"/>
          </p:nvPr>
        </p:nvSpPr>
        <p:spPr>
          <a:xfrm>
            <a:off x="3314700" y="1156970"/>
            <a:ext cx="2514600" cy="3383280"/>
          </a:xfrm>
          <a:solidFill>
            <a:schemeClr val="bg1">
              <a:lumMod val="95000"/>
            </a:schemeClr>
          </a:solidFill>
        </p:spPr>
        <p:txBody>
          <a:bodyPr lIns="228600" tIns="228600" rIns="228600" bIns="228600"/>
          <a:lstStyle>
            <a:lvl1pPr algn="l" rtl="0" eaLnBrk="0" fontAlgn="base" hangingPunct="0">
              <a:lnSpc>
                <a:spcPct val="125000"/>
              </a:lnSpc>
              <a:spcBef>
                <a:spcPts val="300"/>
              </a:spcBef>
              <a:spcAft>
                <a:spcPts val="600"/>
              </a:spcAft>
              <a:buClr>
                <a:srgbClr val="262626"/>
              </a:buClr>
              <a:buSzTx/>
              <a:buFont typeface="Lucida Grande"/>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228600" indent="-228600" algn="l" rtl="0" eaLnBrk="0" fontAlgn="base" hangingPunct="0">
              <a:lnSpc>
                <a:spcPct val="120000"/>
              </a:lnSpc>
              <a:spcBef>
                <a:spcPct val="0"/>
              </a:spcBef>
              <a:spcAft>
                <a:spcPts val="600"/>
              </a:spcAft>
              <a:buClr>
                <a:srgbClr val="262626"/>
              </a:buClr>
              <a:buSzPct val="80000"/>
              <a:buFont typeface="Lucida Grande"/>
              <a:buChar char="➝"/>
              <a:defRPr lang="en-US" sz="1600" b="1" kern="1200">
                <a:solidFill>
                  <a:srgbClr val="404040"/>
                </a:solidFill>
                <a:latin typeface="Segoe UI" panose="020B0502040204020203" pitchFamily="34" charset="0"/>
                <a:ea typeface="Segoe UI" panose="020B0502040204020203" pitchFamily="34" charset="0"/>
                <a:cs typeface="Segoe UI" panose="020B0502040204020203" pitchFamily="34" charset="0"/>
              </a:defRPr>
            </a:lvl2pPr>
            <a:lvl3pPr marL="457200" indent="-228600" algn="l" rtl="0" eaLnBrk="0" fontAlgn="base" hangingPunct="0">
              <a:lnSpc>
                <a:spcPct val="120000"/>
              </a:lnSpc>
              <a:spcBef>
                <a:spcPct val="0"/>
              </a:spcBef>
              <a:spcAft>
                <a:spcPts val="600"/>
              </a:spcAft>
              <a:buClr>
                <a:srgbClr val="262626"/>
              </a:buClr>
              <a:buSzPct val="80000"/>
              <a:buFont typeface="Lucida Grande"/>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3pPr>
            <a:lvl4pPr marL="685800" indent="-231775" algn="l" defTabSz="914400" rtl="0" eaLnBrk="0" fontAlgn="base" latinLnBrk="0" hangingPunct="0">
              <a:lnSpc>
                <a:spcPct val="120000"/>
              </a:lnSpc>
              <a:spcBef>
                <a:spcPct val="0"/>
              </a:spcBef>
              <a:spcAft>
                <a:spcPts val="600"/>
              </a:spcAft>
              <a:buClr>
                <a:srgbClr val="262626"/>
              </a:buClr>
              <a:buSzTx/>
              <a:buFont typeface="Arial" panose="020B0604020202020204" pitchFamily="34" charset="0"/>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4pPr>
            <a:lvl5pPr marL="914400" indent="-231775" algn="l" defTabSz="914400" rtl="0" eaLnBrk="0" fontAlgn="base" latinLnBrk="0" hangingPunct="0">
              <a:lnSpc>
                <a:spcPct val="120000"/>
              </a:lnSpc>
              <a:spcBef>
                <a:spcPct val="0"/>
              </a:spcBef>
              <a:spcAft>
                <a:spcPts val="600"/>
              </a:spcAft>
              <a:buClr>
                <a:srgbClr val="262626"/>
              </a:buClr>
              <a:buSzTx/>
              <a:buFont typeface="Wingdings" panose="05000000000000000000" pitchFamily="2" charset="2"/>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ct val="0"/>
              </a:spcBef>
              <a:spcAft>
                <a:spcPct val="0"/>
              </a:spcAft>
              <a:buFont typeface="Arial" panose="020B0604020202020204" pitchFamily="34" charset="0"/>
              <a:buNone/>
            </a:pPr>
            <a:r>
              <a:rPr lang="en-US"/>
              <a:t>Click to edit Master text styles</a:t>
            </a:r>
          </a:p>
          <a:p>
            <a:pPr marL="228600" lvl="1" indent="-228600" algn="l" defTabSz="914400" rtl="0" eaLnBrk="0" fontAlgn="base" latinLnBrk="0" hangingPunct="0">
              <a:lnSpc>
                <a:spcPct val="120000"/>
              </a:lnSpc>
              <a:spcBef>
                <a:spcPts val="600"/>
              </a:spcBef>
              <a:spcAft>
                <a:spcPct val="0"/>
              </a:spcAft>
              <a:buClr>
                <a:srgbClr val="262626"/>
              </a:buClr>
              <a:buSzPct val="80000"/>
              <a:buFont typeface="Lucida Grande"/>
              <a:buChar char="➝"/>
            </a:pPr>
            <a:r>
              <a:rPr lang="en-US"/>
              <a:t>Second level</a:t>
            </a:r>
          </a:p>
        </p:txBody>
      </p:sp>
      <p:sp>
        <p:nvSpPr>
          <p:cNvPr id="22" name="Content Placeholder 6"/>
          <p:cNvSpPr>
            <a:spLocks noGrp="1"/>
          </p:cNvSpPr>
          <p:nvPr>
            <p:ph sz="quarter" idx="11"/>
          </p:nvPr>
        </p:nvSpPr>
        <p:spPr>
          <a:xfrm>
            <a:off x="6172200" y="1169670"/>
            <a:ext cx="2514600" cy="3383280"/>
          </a:xfrm>
          <a:solidFill>
            <a:schemeClr val="bg1">
              <a:lumMod val="95000"/>
            </a:schemeClr>
          </a:solidFill>
        </p:spPr>
        <p:txBody>
          <a:bodyPr lIns="228600" tIns="228600" rIns="228600" bIns="228600"/>
          <a:lstStyle>
            <a:lvl1pPr algn="l" rtl="0" eaLnBrk="0" fontAlgn="base" hangingPunct="0">
              <a:lnSpc>
                <a:spcPct val="125000"/>
              </a:lnSpc>
              <a:spcBef>
                <a:spcPts val="300"/>
              </a:spcBef>
              <a:spcAft>
                <a:spcPts val="600"/>
              </a:spcAft>
              <a:buClr>
                <a:srgbClr val="262626"/>
              </a:buClr>
              <a:buSzTx/>
              <a:buFont typeface="Lucida Grande"/>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228600" indent="-228600" algn="l" rtl="0" eaLnBrk="0" fontAlgn="base" hangingPunct="0">
              <a:lnSpc>
                <a:spcPct val="120000"/>
              </a:lnSpc>
              <a:spcBef>
                <a:spcPct val="0"/>
              </a:spcBef>
              <a:spcAft>
                <a:spcPts val="600"/>
              </a:spcAft>
              <a:buClr>
                <a:srgbClr val="262626"/>
              </a:buClr>
              <a:buSzPct val="80000"/>
              <a:buFont typeface="Lucida Grande"/>
              <a:buChar char="➝"/>
              <a:defRPr lang="en-US" sz="1600" b="1"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2pPr>
            <a:lvl3pPr marL="457200" indent="-228600" algn="l" rtl="0" eaLnBrk="0" fontAlgn="base" hangingPunct="0">
              <a:lnSpc>
                <a:spcPct val="120000"/>
              </a:lnSpc>
              <a:spcBef>
                <a:spcPct val="0"/>
              </a:spcBef>
              <a:spcAft>
                <a:spcPts val="600"/>
              </a:spcAft>
              <a:buClr>
                <a:srgbClr val="262626"/>
              </a:buClr>
              <a:buSzPct val="80000"/>
              <a:buFont typeface="Lucida Grande"/>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3pPr>
            <a:lvl4pPr marL="685800" indent="-231775" algn="l" defTabSz="914400" rtl="0" eaLnBrk="0" fontAlgn="base" latinLnBrk="0" hangingPunct="0">
              <a:lnSpc>
                <a:spcPct val="120000"/>
              </a:lnSpc>
              <a:spcBef>
                <a:spcPct val="0"/>
              </a:spcBef>
              <a:spcAft>
                <a:spcPts val="600"/>
              </a:spcAft>
              <a:buClr>
                <a:srgbClr val="262626"/>
              </a:buClr>
              <a:buSzTx/>
              <a:buFont typeface="Arial" panose="020B0604020202020204" pitchFamily="34" charset="0"/>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4pPr>
            <a:lvl5pPr marL="914400" indent="-231775" algn="l" defTabSz="914400" rtl="0" eaLnBrk="0" fontAlgn="base" latinLnBrk="0" hangingPunct="0">
              <a:lnSpc>
                <a:spcPct val="120000"/>
              </a:lnSpc>
              <a:spcBef>
                <a:spcPct val="0"/>
              </a:spcBef>
              <a:spcAft>
                <a:spcPts val="600"/>
              </a:spcAft>
              <a:buClr>
                <a:srgbClr val="262626"/>
              </a:buClr>
              <a:buSzTx/>
              <a:buFont typeface="Wingdings" panose="05000000000000000000" pitchFamily="2" charset="2"/>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5pPr>
          </a:lstStyle>
          <a:p>
            <a:pPr marL="0" lvl="0" indent="0" algn="l" defTabSz="914400" rtl="0" eaLnBrk="1" fontAlgn="base" latinLnBrk="0" hangingPunct="1">
              <a:lnSpc>
                <a:spcPct val="100000"/>
              </a:lnSpc>
              <a:spcBef>
                <a:spcPct val="0"/>
              </a:spcBef>
              <a:spcAft>
                <a:spcPct val="0"/>
              </a:spcAft>
              <a:buClr>
                <a:srgbClr val="262626"/>
              </a:buClr>
              <a:buSzTx/>
              <a:buFont typeface="Arial" panose="020B0604020202020204" pitchFamily="34" charset="0"/>
              <a:buNone/>
            </a:pPr>
            <a:r>
              <a:rPr lang="en-US"/>
              <a:t>Click to edit Master text styles</a:t>
            </a:r>
          </a:p>
          <a:p>
            <a:pPr marL="228600" lvl="1" indent="-228600" algn="l" defTabSz="914400" rtl="0" eaLnBrk="0" fontAlgn="base" latinLnBrk="0" hangingPunct="0">
              <a:lnSpc>
                <a:spcPct val="120000"/>
              </a:lnSpc>
              <a:spcBef>
                <a:spcPts val="600"/>
              </a:spcBef>
              <a:spcAft>
                <a:spcPct val="0"/>
              </a:spcAft>
              <a:buClr>
                <a:srgbClr val="262626"/>
              </a:buClr>
              <a:buSzPct val="80000"/>
              <a:buFont typeface="Lucida Grande"/>
              <a:buChar char="➝"/>
            </a:pPr>
            <a:r>
              <a:rPr lang="en-US"/>
              <a:t>Second level</a:t>
            </a:r>
          </a:p>
        </p:txBody>
      </p:sp>
    </p:spTree>
    <p:extLst>
      <p:ext uri="{BB962C8B-B14F-4D97-AF65-F5344CB8AC3E}">
        <p14:creationId xmlns:p14="http://schemas.microsoft.com/office/powerpoint/2010/main" val="22035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Rectangle 10"/>
          <p:cNvSpPr/>
          <p:nvPr userDrawn="1"/>
        </p:nvSpPr>
        <p:spPr>
          <a:xfrm>
            <a:off x="0" y="0"/>
            <a:ext cx="3505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381000" y="4823460"/>
            <a:ext cx="2971800" cy="205740"/>
          </a:xfrm>
        </p:spPr>
        <p:txBody>
          <a:bodyPr/>
          <a:lstStyle/>
          <a:p>
            <a:pPr>
              <a:defRPr/>
            </a:pPr>
            <a:r>
              <a:rPr lang="en-US"/>
              <a:t>DINSMORE &amp; SHOHL LLP  •  LEGAL COUNSEL • DINSMORE.COM</a:t>
            </a:r>
          </a:p>
          <a:p>
            <a:pPr>
              <a:defRPr/>
            </a:pPr>
            <a:r>
              <a:rPr lang="en-US"/>
              <a:t>© 2019. ALL RIGHTS RESERVED</a:t>
            </a:r>
          </a:p>
        </p:txBody>
      </p:sp>
      <p:sp>
        <p:nvSpPr>
          <p:cNvPr id="7" name="Slide Number Placeholder 5"/>
          <p:cNvSpPr>
            <a:spLocks noGrp="1"/>
          </p:cNvSpPr>
          <p:nvPr>
            <p:ph type="sldNum" sz="quarter" idx="12"/>
          </p:nvPr>
        </p:nvSpPr>
        <p:spPr>
          <a:xfrm>
            <a:off x="8458200" y="4823460"/>
            <a:ext cx="457200" cy="205740"/>
          </a:xfrm>
        </p:spPr>
        <p:txBody>
          <a:bodyPr/>
          <a:lstStyle/>
          <a:p>
            <a:fld id="{9A373EE0-89CD-4591-A7A8-AA350DD8042E}" type="slidenum">
              <a:rPr lang="en-US" smtClean="0"/>
              <a:t>‹#›</a:t>
            </a:fld>
            <a:endParaRPr lang="en-US"/>
          </a:p>
        </p:txBody>
      </p:sp>
      <p:pic>
        <p:nvPicPr>
          <p:cNvPr id="8"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flipV="1">
            <a:off x="0" y="0"/>
            <a:ext cx="4267200" cy="5143500"/>
          </a:xfrm>
          <a:prstGeom prst="rect">
            <a:avLst/>
          </a:prstGeom>
          <a:solidFill>
            <a:srgbClr val="0067A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solidFill>
                <a:srgbClr val="1B7BC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itle 1"/>
          <p:cNvSpPr>
            <a:spLocks noGrp="1"/>
          </p:cNvSpPr>
          <p:nvPr>
            <p:ph type="title"/>
          </p:nvPr>
        </p:nvSpPr>
        <p:spPr>
          <a:xfrm>
            <a:off x="381000" y="2165350"/>
            <a:ext cx="3291840" cy="1016000"/>
          </a:xfrm>
        </p:spPr>
        <p:txBody>
          <a:bodyPr anchor="t"/>
          <a:lstStyle>
            <a:lvl1pPr>
              <a:defRPr sz="24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
        <p:nvSpPr>
          <p:cNvPr id="16" name="Date Placeholder 3"/>
          <p:cNvSpPr txBox="1"/>
          <p:nvPr userDrawn="1"/>
        </p:nvSpPr>
        <p:spPr>
          <a:xfrm>
            <a:off x="381000" y="4813935"/>
            <a:ext cx="2971800" cy="20574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18" name="Content Placeholder 3"/>
          <p:cNvSpPr>
            <a:spLocks noGrp="1"/>
          </p:cNvSpPr>
          <p:nvPr>
            <p:ph sz="half" idx="2"/>
          </p:nvPr>
        </p:nvSpPr>
        <p:spPr>
          <a:xfrm>
            <a:off x="5806440" y="895350"/>
            <a:ext cx="3108960" cy="977636"/>
          </a:xfrm>
        </p:spPr>
        <p:txBody>
          <a:bodyPr>
            <a:noAutofit/>
          </a:bodyPr>
          <a:lstStyle>
            <a:lvl1pPr>
              <a:lnSpc>
                <a:spcPct val="100000"/>
              </a:lnSpc>
              <a:spcBef>
                <a:spcPct val="0"/>
              </a:spcBef>
              <a:spcAft>
                <a:spcPts val="300"/>
              </a:spcAft>
              <a:defRPr sz="160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ct val="100000"/>
              </a:lnSpc>
              <a:spcBef>
                <a:spcPct val="0"/>
              </a:spcBef>
              <a:spcAft>
                <a:spcPts val="200"/>
              </a:spcAft>
              <a:buNone/>
              <a:defRPr lang="en-US" sz="12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0" indent="0">
              <a:lnSpc>
                <a:spcPct val="100000"/>
              </a:lnSpc>
              <a:spcBef>
                <a:spcPct val="0"/>
              </a:spcBef>
              <a:spcAft>
                <a:spcPct val="0"/>
              </a:spcAft>
              <a:buFont typeface="Arial"/>
              <a:buNone/>
              <a:defRPr lang="en-US" sz="1200" b="0"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0" indent="1371600">
              <a:buNone/>
              <a:defRPr lang="en-US" sz="1200" b="0" kern="1200" smtClean="0">
                <a:solidFill>
                  <a:schemeClr val="tx1">
                    <a:lumMod val="95000"/>
                    <a:lumOff val="5000"/>
                  </a:schemeClr>
                </a:solidFill>
                <a:latin typeface="Helvetica"/>
                <a:ea typeface="+mn-ea"/>
                <a:cs typeface="Helvetica"/>
              </a:defRPr>
            </a:lvl4pPr>
            <a:lvl5pPr marL="1828800" indent="0">
              <a:buNone/>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2"/>
            <a:r>
              <a:rPr lang="en-US"/>
              <a:t>Fourth level</a:t>
            </a:r>
          </a:p>
        </p:txBody>
      </p:sp>
      <p:sp>
        <p:nvSpPr>
          <p:cNvPr id="19" name="Content Placeholder 3"/>
          <p:cNvSpPr>
            <a:spLocks noGrp="1"/>
          </p:cNvSpPr>
          <p:nvPr>
            <p:ph sz="half" idx="13"/>
          </p:nvPr>
        </p:nvSpPr>
        <p:spPr>
          <a:xfrm>
            <a:off x="5806440" y="2064015"/>
            <a:ext cx="3108960" cy="977636"/>
          </a:xfrm>
        </p:spPr>
        <p:txBody>
          <a:bodyPr>
            <a:noAutofit/>
          </a:bodyPr>
          <a:lstStyle>
            <a:lvl1pPr>
              <a:lnSpc>
                <a:spcPct val="110000"/>
              </a:lnSpc>
              <a:spcBef>
                <a:spcPct val="0"/>
              </a:spcBef>
              <a:spcAft>
                <a:spcPts val="300"/>
              </a:spcAft>
              <a:defRPr lang="en-US" sz="16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ct val="110000"/>
              </a:lnSpc>
              <a:spcBef>
                <a:spcPct val="0"/>
              </a:spcBef>
              <a:spcAft>
                <a:spcPts val="300"/>
              </a:spcAft>
              <a:buNone/>
              <a:defRPr lang="en-US" sz="12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1143000" indent="0">
              <a:buFont typeface="Arial"/>
              <a:buNone/>
              <a:defRPr lang="en-US" sz="1200" b="0"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lgn="l" rtl="0" eaLnBrk="0" fontAlgn="base" hangingPunct="0">
              <a:lnSpc>
                <a:spcPct val="100000"/>
              </a:lnSpc>
              <a:spcBef>
                <a:spcPct val="0"/>
              </a:spcBef>
              <a:spcAft>
                <a:spcPts val="300"/>
              </a:spcAft>
              <a:buClr>
                <a:srgbClr val="262626"/>
              </a:buClr>
              <a:buSzTx/>
              <a:buFont typeface="Lucida Grande"/>
            </a:pPr>
            <a:r>
              <a:rPr lang="en-US"/>
              <a:t>Click to edit Master text styles</a:t>
            </a:r>
          </a:p>
          <a:p>
            <a:pPr marL="0" lvl="1" indent="0" algn="l" rtl="0" eaLnBrk="0" fontAlgn="base" hangingPunct="0">
              <a:lnSpc>
                <a:spcPct val="100000"/>
              </a:lnSpc>
              <a:spcBef>
                <a:spcPct val="0"/>
              </a:spcBef>
              <a:spcAft>
                <a:spcPts val="200"/>
              </a:spcAft>
              <a:buClr>
                <a:srgbClr val="262626"/>
              </a:buClr>
              <a:buSzPct val="80000"/>
              <a:buFont typeface="Lucida Grande"/>
              <a:buNone/>
            </a:pPr>
            <a:r>
              <a:rPr lang="en-US"/>
              <a:t>Second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a:t>Third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a:t>Fourth level</a:t>
            </a:r>
          </a:p>
        </p:txBody>
      </p:sp>
      <p:sp>
        <p:nvSpPr>
          <p:cNvPr id="20" name="Content Placeholder 3"/>
          <p:cNvSpPr>
            <a:spLocks noGrp="1"/>
          </p:cNvSpPr>
          <p:nvPr>
            <p:ph sz="half" idx="14"/>
          </p:nvPr>
        </p:nvSpPr>
        <p:spPr>
          <a:xfrm>
            <a:off x="5806440" y="3204210"/>
            <a:ext cx="3108960" cy="977636"/>
          </a:xfrm>
        </p:spPr>
        <p:txBody>
          <a:bodyPr>
            <a:noAutofit/>
          </a:bodyPr>
          <a:lstStyle>
            <a:lvl1pPr>
              <a:lnSpc>
                <a:spcPct val="110000"/>
              </a:lnSpc>
              <a:spcBef>
                <a:spcPct val="0"/>
              </a:spcBef>
              <a:spcAft>
                <a:spcPts val="300"/>
              </a:spcAft>
              <a:defRPr lang="en-US" sz="16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ct val="110000"/>
              </a:lnSpc>
              <a:spcBef>
                <a:spcPct val="0"/>
              </a:spcBef>
              <a:spcAft>
                <a:spcPts val="300"/>
              </a:spcAft>
              <a:buNone/>
              <a:defRPr lang="en-US" sz="12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1143000" indent="0">
              <a:buFont typeface="Arial"/>
              <a:buNone/>
              <a:defRPr lang="en-US" sz="1200" b="0"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lgn="l" rtl="0" eaLnBrk="0" fontAlgn="base" hangingPunct="0">
              <a:lnSpc>
                <a:spcPct val="100000"/>
              </a:lnSpc>
              <a:spcBef>
                <a:spcPct val="0"/>
              </a:spcBef>
              <a:spcAft>
                <a:spcPts val="300"/>
              </a:spcAft>
              <a:buClr>
                <a:srgbClr val="262626"/>
              </a:buClr>
              <a:buSzTx/>
              <a:buFont typeface="Lucida Grande"/>
            </a:pPr>
            <a:r>
              <a:rPr lang="en-US"/>
              <a:t>Click to edit Master text styles</a:t>
            </a:r>
          </a:p>
          <a:p>
            <a:pPr marL="0" lvl="1" indent="0" algn="l" rtl="0" eaLnBrk="0" fontAlgn="base" hangingPunct="0">
              <a:lnSpc>
                <a:spcPct val="100000"/>
              </a:lnSpc>
              <a:spcBef>
                <a:spcPct val="0"/>
              </a:spcBef>
              <a:spcAft>
                <a:spcPts val="200"/>
              </a:spcAft>
              <a:buClr>
                <a:srgbClr val="262626"/>
              </a:buClr>
              <a:buSzPct val="80000"/>
              <a:buFont typeface="Lucida Grande"/>
              <a:buNone/>
            </a:pPr>
            <a:r>
              <a:rPr lang="en-US"/>
              <a:t>Second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a:t>Third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a:t>Fourth level</a:t>
            </a:r>
          </a:p>
        </p:txBody>
      </p:sp>
    </p:spTree>
    <p:extLst>
      <p:ext uri="{BB962C8B-B14F-4D97-AF65-F5344CB8AC3E}">
        <p14:creationId xmlns:p14="http://schemas.microsoft.com/office/powerpoint/2010/main" val="3896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l="10000" t="6333" r="10000" b="3667"/>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786063" y="2603500"/>
            <a:ext cx="36147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1828800" y="3314700"/>
            <a:ext cx="5486400" cy="0"/>
          </a:xfrm>
          <a:prstGeom prst="line">
            <a:avLst/>
          </a:prstGeom>
          <a:ln w="19050">
            <a:solidFill>
              <a:srgbClr val="FF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4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nodeType="withEffec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nodeType="withGroup">
                            <p:stCondLst>
                              <p:cond delay="1000"/>
                            </p:stCondLst>
                            <p:childTnLst>
                              <p:par>
                                <p:cTn id="11" presetID="16" presetClass="entr" presetSubtype="37" fill="hold" nodeType="afterEffec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userDrawn="1"/>
        </p:nvSpPr>
        <p:spPr>
          <a:xfrm>
            <a:off x="0" y="0"/>
            <a:ext cx="3505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4267200" cy="5143500"/>
          </a:xfrm>
          <a:prstGeom prst="rect">
            <a:avLst/>
          </a:prstGeom>
          <a:solidFill>
            <a:srgbClr val="006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p:cNvSpPr>
            <a:spLocks noGrp="1"/>
          </p:cNvSpPr>
          <p:nvPr>
            <p:ph sz="half" idx="2"/>
          </p:nvPr>
        </p:nvSpPr>
        <p:spPr>
          <a:xfrm>
            <a:off x="5806440" y="895350"/>
            <a:ext cx="3108960" cy="977636"/>
          </a:xfrm>
        </p:spPr>
        <p:txBody>
          <a:bodyPr>
            <a:noAutofit/>
          </a:bodyPr>
          <a:lstStyle>
            <a:lvl1pPr>
              <a:lnSpc>
                <a:spcPct val="100000"/>
              </a:lnSpc>
              <a:spcBef>
                <a:spcPct val="0"/>
              </a:spcBef>
              <a:spcAft>
                <a:spcPts val="300"/>
              </a:spcAft>
              <a:defRPr sz="160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ct val="100000"/>
              </a:lnSpc>
              <a:spcBef>
                <a:spcPct val="0"/>
              </a:spcBef>
              <a:spcAft>
                <a:spcPts val="200"/>
              </a:spcAft>
              <a:buNone/>
              <a:defRPr lang="en-US" sz="12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0" indent="0">
              <a:lnSpc>
                <a:spcPct val="100000"/>
              </a:lnSpc>
              <a:spcBef>
                <a:spcPct val="0"/>
              </a:spcBef>
              <a:spcAft>
                <a:spcPct val="0"/>
              </a:spcAft>
              <a:buFont typeface="Arial"/>
              <a:buNone/>
              <a:defRPr lang="en-US" sz="1200" b="0"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0" indent="1371600">
              <a:buNone/>
              <a:defRPr lang="en-US" sz="1200" b="0" kern="1200" smtClean="0">
                <a:solidFill>
                  <a:schemeClr val="tx1">
                    <a:lumMod val="95000"/>
                    <a:lumOff val="5000"/>
                  </a:schemeClr>
                </a:solidFill>
                <a:latin typeface="Helvetica"/>
                <a:ea typeface="+mn-ea"/>
                <a:cs typeface="Helvetica"/>
              </a:defRPr>
            </a:lvl4pPr>
            <a:lvl5pPr marL="1828800" indent="0">
              <a:buNone/>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2"/>
            <a:r>
              <a:rPr lang="en-US"/>
              <a:t>Fourth level</a:t>
            </a:r>
          </a:p>
        </p:txBody>
      </p:sp>
      <p:sp>
        <p:nvSpPr>
          <p:cNvPr id="9" name="Content Placeholder 3"/>
          <p:cNvSpPr>
            <a:spLocks noGrp="1"/>
          </p:cNvSpPr>
          <p:nvPr>
            <p:ph sz="half" idx="13"/>
          </p:nvPr>
        </p:nvSpPr>
        <p:spPr>
          <a:xfrm>
            <a:off x="5806440" y="2064015"/>
            <a:ext cx="3108960" cy="977636"/>
          </a:xfrm>
        </p:spPr>
        <p:txBody>
          <a:bodyPr>
            <a:noAutofit/>
          </a:bodyPr>
          <a:lstStyle>
            <a:lvl1pPr>
              <a:lnSpc>
                <a:spcPct val="110000"/>
              </a:lnSpc>
              <a:spcBef>
                <a:spcPct val="0"/>
              </a:spcBef>
              <a:spcAft>
                <a:spcPts val="300"/>
              </a:spcAft>
              <a:defRPr lang="en-US" sz="16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ct val="110000"/>
              </a:lnSpc>
              <a:spcBef>
                <a:spcPct val="0"/>
              </a:spcBef>
              <a:spcAft>
                <a:spcPts val="300"/>
              </a:spcAft>
              <a:buNone/>
              <a:defRPr lang="en-US" sz="12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1143000" indent="0">
              <a:buFont typeface="Arial"/>
              <a:buNone/>
              <a:defRPr lang="en-US" sz="1200" b="0"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lgn="l" rtl="0" eaLnBrk="0" fontAlgn="base" hangingPunct="0">
              <a:lnSpc>
                <a:spcPct val="100000"/>
              </a:lnSpc>
              <a:spcBef>
                <a:spcPct val="0"/>
              </a:spcBef>
              <a:spcAft>
                <a:spcPts val="300"/>
              </a:spcAft>
              <a:buClr>
                <a:srgbClr val="262626"/>
              </a:buClr>
              <a:buSzTx/>
              <a:buFont typeface="Lucida Grande"/>
            </a:pPr>
            <a:r>
              <a:rPr lang="en-US"/>
              <a:t>Click to edit Master text styles</a:t>
            </a:r>
          </a:p>
          <a:p>
            <a:pPr marL="0" lvl="1" indent="0" algn="l" rtl="0" eaLnBrk="0" fontAlgn="base" hangingPunct="0">
              <a:lnSpc>
                <a:spcPct val="100000"/>
              </a:lnSpc>
              <a:spcBef>
                <a:spcPct val="0"/>
              </a:spcBef>
              <a:spcAft>
                <a:spcPts val="200"/>
              </a:spcAft>
              <a:buClr>
                <a:srgbClr val="262626"/>
              </a:buClr>
              <a:buSzPct val="80000"/>
              <a:buFont typeface="Lucida Grande"/>
              <a:buNone/>
            </a:pPr>
            <a:r>
              <a:rPr lang="en-US"/>
              <a:t>Second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a:t>Third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a:t>Fourth level</a:t>
            </a:r>
          </a:p>
        </p:txBody>
      </p:sp>
      <p:sp>
        <p:nvSpPr>
          <p:cNvPr id="10" name="Content Placeholder 3"/>
          <p:cNvSpPr>
            <a:spLocks noGrp="1"/>
          </p:cNvSpPr>
          <p:nvPr>
            <p:ph sz="half" idx="14"/>
          </p:nvPr>
        </p:nvSpPr>
        <p:spPr>
          <a:xfrm>
            <a:off x="5806440" y="3204210"/>
            <a:ext cx="3108960" cy="977636"/>
          </a:xfrm>
        </p:spPr>
        <p:txBody>
          <a:bodyPr>
            <a:noAutofit/>
          </a:bodyPr>
          <a:lstStyle>
            <a:lvl1pPr>
              <a:lnSpc>
                <a:spcPct val="110000"/>
              </a:lnSpc>
              <a:spcBef>
                <a:spcPct val="0"/>
              </a:spcBef>
              <a:spcAft>
                <a:spcPts val="300"/>
              </a:spcAft>
              <a:defRPr lang="en-US" sz="16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ct val="110000"/>
              </a:lnSpc>
              <a:spcBef>
                <a:spcPct val="0"/>
              </a:spcBef>
              <a:spcAft>
                <a:spcPts val="300"/>
              </a:spcAft>
              <a:buNone/>
              <a:defRPr lang="en-US" sz="12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1143000" indent="0">
              <a:buFont typeface="Arial"/>
              <a:buNone/>
              <a:defRPr lang="en-US" sz="1200" b="0"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lgn="l" rtl="0" eaLnBrk="0" fontAlgn="base" hangingPunct="0">
              <a:lnSpc>
                <a:spcPct val="100000"/>
              </a:lnSpc>
              <a:spcBef>
                <a:spcPct val="0"/>
              </a:spcBef>
              <a:spcAft>
                <a:spcPts val="300"/>
              </a:spcAft>
              <a:buClr>
                <a:srgbClr val="262626"/>
              </a:buClr>
              <a:buSzTx/>
              <a:buFont typeface="Lucida Grande"/>
            </a:pPr>
            <a:r>
              <a:rPr lang="en-US"/>
              <a:t>Click to edit Master text styles</a:t>
            </a:r>
          </a:p>
          <a:p>
            <a:pPr marL="0" lvl="1" indent="0" algn="l" rtl="0" eaLnBrk="0" fontAlgn="base" hangingPunct="0">
              <a:lnSpc>
                <a:spcPct val="100000"/>
              </a:lnSpc>
              <a:spcBef>
                <a:spcPct val="0"/>
              </a:spcBef>
              <a:spcAft>
                <a:spcPts val="200"/>
              </a:spcAft>
              <a:buClr>
                <a:srgbClr val="262626"/>
              </a:buClr>
              <a:buSzPct val="80000"/>
              <a:buFont typeface="Lucida Grande"/>
              <a:buNone/>
            </a:pPr>
            <a:r>
              <a:rPr lang="en-US"/>
              <a:t>Second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a:t>Third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a:t>Fourth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8975" y="2266950"/>
            <a:ext cx="23002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2"/>
          </p:nvPr>
        </p:nvSpPr>
        <p:spPr>
          <a:xfrm>
            <a:off x="8458200" y="4823460"/>
            <a:ext cx="457200" cy="205740"/>
          </a:xfrm>
        </p:spPr>
        <p:txBody>
          <a:bodyPr/>
          <a:lstStyle/>
          <a:p>
            <a:fld id="{9A373EE0-89CD-4591-A7A8-AA350DD8042E}" type="slidenum">
              <a:rPr lang="en-US" smtClean="0"/>
              <a:t>‹#›</a:t>
            </a:fld>
            <a:endParaRPr lang="en-US"/>
          </a:p>
        </p:txBody>
      </p:sp>
      <p:pic>
        <p:nvPicPr>
          <p:cNvPr id="15"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84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b="11131"/>
          <a:stretch>
            <a:fillRect/>
          </a:stretch>
        </p:blipFill>
        <p:spPr>
          <a:xfrm>
            <a:off x="0" y="0"/>
            <a:ext cx="9144000" cy="5143500"/>
          </a:xfrm>
          <a:prstGeom prst="rect">
            <a:avLst/>
          </a:prstGeom>
        </p:spPr>
      </p:pic>
      <p:sp>
        <p:nvSpPr>
          <p:cNvPr id="2" name="Title 1"/>
          <p:cNvSpPr>
            <a:spLocks noGrp="1"/>
          </p:cNvSpPr>
          <p:nvPr>
            <p:ph type="title"/>
          </p:nvPr>
        </p:nvSpPr>
        <p:spPr>
          <a:xfrm>
            <a:off x="381000" y="2266950"/>
            <a:ext cx="3657600" cy="1021556"/>
          </a:xfrm>
        </p:spPr>
        <p:txBody>
          <a:bodyPr anchor="t">
            <a:normAutofit/>
          </a:bodyPr>
          <a:lstStyle>
            <a:lvl1pPr algn="l">
              <a:defRPr lang="en-US" sz="2800" b="1" kern="120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lgn="l" rtl="0" eaLnBrk="0" fontAlgn="base" hangingPunct="0">
              <a:lnSpc>
                <a:spcPct val="125000"/>
              </a:lnSpc>
              <a:spcBef>
                <a:spcPct val="0"/>
              </a:spcBef>
              <a:spcAft>
                <a:spcPct val="0"/>
              </a:spcAft>
              <a:buClr>
                <a:srgbClr val="262626"/>
              </a:buClr>
              <a:buSzTx/>
              <a:buFont typeface="Lucida Grande"/>
            </a:pPr>
            <a:r>
              <a:rPr lang="en-US"/>
              <a:t>Click to edit Master title style</a:t>
            </a:r>
          </a:p>
        </p:txBody>
      </p:sp>
      <p:sp>
        <p:nvSpPr>
          <p:cNvPr id="6" name="Slide Number Placeholder 5"/>
          <p:cNvSpPr>
            <a:spLocks noGrp="1"/>
          </p:cNvSpPr>
          <p:nvPr>
            <p:ph type="sldNum" sz="quarter" idx="12"/>
          </p:nvPr>
        </p:nvSpPr>
        <p:spPr>
          <a:xfrm>
            <a:off x="8458200" y="4823460"/>
            <a:ext cx="457200" cy="205740"/>
          </a:xfrm>
        </p:spPr>
        <p:txBody>
          <a:bodyPr/>
          <a:lstStyle>
            <a:lvl1pPr>
              <a:defRPr>
                <a:solidFill>
                  <a:schemeClr val="bg1"/>
                </a:solidFill>
              </a:defRPr>
            </a:lvl1pPr>
          </a:lstStyle>
          <a:p>
            <a:fld id="{9A373EE0-89CD-4591-A7A8-AA350DD8042E}" type="slidenum">
              <a:rPr lang="en-US" smtClean="0"/>
              <a:t>‹#›</a:t>
            </a:fld>
            <a:endParaRPr lang="en-US"/>
          </a:p>
        </p:txBody>
      </p:sp>
      <p:pic>
        <p:nvPicPr>
          <p:cNvPr id="9"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97002" y="4827270"/>
            <a:ext cx="94575"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rot="16200000">
            <a:off x="1567656" y="1080294"/>
            <a:ext cx="65088" cy="22860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Tree>
    <p:extLst>
      <p:ext uri="{BB962C8B-B14F-4D97-AF65-F5344CB8AC3E}">
        <p14:creationId xmlns:p14="http://schemas.microsoft.com/office/powerpoint/2010/main" val="398569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grpId="0" nodeType="afterEffect">
                                  <p:childTnLst>
                                    <p:set>
                                      <p:cBhvr>
                                        <p:cTn id="7" dur="1" fill="hold">
                                          <p:stCondLst>
                                            <p:cond delay="0"/>
                                          </p:stCondLst>
                                        </p:cTn>
                                        <p:tgtEl>
                                          <p:spTgt spid="11"/>
                                        </p:tgtEl>
                                        <p:attrNameLst>
                                          <p:attrName>style.visibility</p:attrName>
                                        </p:attrNameLst>
                                      </p:cBhvr>
                                      <p:to>
                                        <p:strVal val="visible"/>
                                      </p:to>
                                    </p:set>
                                    <p:animEffect transition="in" filter="wipe(left)">
                                      <p:cBhvr>
                                        <p:cTn id="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l="6798" t="7466" b="7466"/>
          <a:stretch>
            <a:fillRect/>
          </a:stretch>
        </p:blipFill>
        <p:spPr bwMode="auto">
          <a:xfrm flipH="1">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266950"/>
            <a:ext cx="3657600" cy="1021556"/>
          </a:xfrm>
        </p:spPr>
        <p:txBody>
          <a:bodyPr anchor="t">
            <a:normAutofit/>
          </a:bodyPr>
          <a:lstStyle>
            <a:lvl1pPr algn="l">
              <a:defRPr lang="en-US" sz="2800" b="1" kern="120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lgn="l" rtl="0" eaLnBrk="0" fontAlgn="base" hangingPunct="0">
              <a:lnSpc>
                <a:spcPct val="125000"/>
              </a:lnSpc>
              <a:spcBef>
                <a:spcPct val="0"/>
              </a:spcBef>
              <a:spcAft>
                <a:spcPct val="0"/>
              </a:spcAft>
              <a:buClr>
                <a:srgbClr val="262626"/>
              </a:buClr>
              <a:buSzTx/>
              <a:buFont typeface="Lucida Grande"/>
            </a:pPr>
            <a:r>
              <a:rPr lang="en-US"/>
              <a:t>Click to edit Master title style</a:t>
            </a:r>
          </a:p>
        </p:txBody>
      </p:sp>
      <p:sp>
        <p:nvSpPr>
          <p:cNvPr id="6" name="Slide Number Placeholder 5"/>
          <p:cNvSpPr>
            <a:spLocks noGrp="1"/>
          </p:cNvSpPr>
          <p:nvPr>
            <p:ph type="sldNum" sz="quarter" idx="12"/>
          </p:nvPr>
        </p:nvSpPr>
        <p:spPr>
          <a:xfrm>
            <a:off x="8458200" y="4823460"/>
            <a:ext cx="457200" cy="205740"/>
          </a:xfrm>
        </p:spPr>
        <p:txBody>
          <a:bodyPr/>
          <a:lstStyle>
            <a:lvl1pPr>
              <a:defRPr>
                <a:solidFill>
                  <a:schemeClr val="bg1"/>
                </a:solidFill>
              </a:defRPr>
            </a:lvl1pPr>
          </a:lstStyle>
          <a:p>
            <a:fld id="{9A373EE0-89CD-4591-A7A8-AA350DD8042E}" type="slidenum">
              <a:rPr lang="en-US" smtClean="0"/>
              <a:t>‹#›</a:t>
            </a:fld>
            <a:endParaRPr lang="en-US"/>
          </a:p>
        </p:txBody>
      </p:sp>
      <p:pic>
        <p:nvPicPr>
          <p:cNvPr id="9"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97002" y="4827270"/>
            <a:ext cx="94575"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rot="16200000">
            <a:off x="1567656" y="1080294"/>
            <a:ext cx="65088" cy="22860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Tree>
    <p:extLst>
      <p:ext uri="{BB962C8B-B14F-4D97-AF65-F5344CB8AC3E}">
        <p14:creationId xmlns:p14="http://schemas.microsoft.com/office/powerpoint/2010/main" val="207754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grpId="0" nodeType="afterEffect">
                                  <p:childTnLst>
                                    <p:set>
                                      <p:cBhvr>
                                        <p:cTn id="7" dur="1" fill="hold">
                                          <p:stCondLst>
                                            <p:cond delay="0"/>
                                          </p:stCondLst>
                                        </p:cTn>
                                        <p:tgtEl>
                                          <p:spTgt spid="11"/>
                                        </p:tgtEl>
                                        <p:attrNameLst>
                                          <p:attrName>style.visibility</p:attrName>
                                        </p:attrNameLst>
                                      </p:cBhvr>
                                      <p:to>
                                        <p:strVal val="visible"/>
                                      </p:to>
                                    </p:set>
                                    <p:animEffect transition="in" filter="wipe(left)">
                                      <p:cBhvr>
                                        <p:cTn id="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l="8895" t="12576" r="11046" b="1252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266950"/>
            <a:ext cx="3657600" cy="1021556"/>
          </a:xfrm>
        </p:spPr>
        <p:txBody>
          <a:bodyPr anchor="t">
            <a:normAutofit/>
          </a:bodyPr>
          <a:lstStyle>
            <a:lvl1pPr algn="l">
              <a:defRPr lang="en-US" sz="2800" b="1" kern="120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lgn="l" rtl="0" eaLnBrk="0" fontAlgn="base" hangingPunct="0">
              <a:lnSpc>
                <a:spcPct val="125000"/>
              </a:lnSpc>
              <a:spcBef>
                <a:spcPct val="0"/>
              </a:spcBef>
              <a:spcAft>
                <a:spcPct val="0"/>
              </a:spcAft>
              <a:buClr>
                <a:srgbClr val="262626"/>
              </a:buClr>
              <a:buSzTx/>
              <a:buFont typeface="Lucida Grande"/>
            </a:pPr>
            <a:r>
              <a:rPr lang="en-US"/>
              <a:t>Click to edit Master title style</a:t>
            </a:r>
          </a:p>
        </p:txBody>
      </p:sp>
      <p:sp>
        <p:nvSpPr>
          <p:cNvPr id="6" name="Slide Number Placeholder 5"/>
          <p:cNvSpPr>
            <a:spLocks noGrp="1"/>
          </p:cNvSpPr>
          <p:nvPr>
            <p:ph type="sldNum" sz="quarter" idx="12"/>
          </p:nvPr>
        </p:nvSpPr>
        <p:spPr>
          <a:xfrm>
            <a:off x="8458200" y="4823460"/>
            <a:ext cx="457200" cy="205740"/>
          </a:xfrm>
        </p:spPr>
        <p:txBody>
          <a:bodyPr/>
          <a:lstStyle>
            <a:lvl1pPr>
              <a:defRPr>
                <a:solidFill>
                  <a:schemeClr val="bg1"/>
                </a:solidFill>
              </a:defRPr>
            </a:lvl1pPr>
          </a:lstStyle>
          <a:p>
            <a:fld id="{9A373EE0-89CD-4591-A7A8-AA350DD8042E}" type="slidenum">
              <a:rPr lang="en-US" smtClean="0"/>
              <a:t>‹#›</a:t>
            </a:fld>
            <a:endParaRPr lang="en-US"/>
          </a:p>
        </p:txBody>
      </p:sp>
      <p:pic>
        <p:nvPicPr>
          <p:cNvPr id="9"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97002" y="4827270"/>
            <a:ext cx="94575"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rot="16200000">
            <a:off x="1567656" y="1080294"/>
            <a:ext cx="65088" cy="22860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Tree>
    <p:extLst>
      <p:ext uri="{BB962C8B-B14F-4D97-AF65-F5344CB8AC3E}">
        <p14:creationId xmlns:p14="http://schemas.microsoft.com/office/powerpoint/2010/main" val="112842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grpId="0" nodeType="afterEffect">
                                  <p:childTnLst>
                                    <p:set>
                                      <p:cBhvr>
                                        <p:cTn id="7" dur="1" fill="hold">
                                          <p:stCondLst>
                                            <p:cond delay="0"/>
                                          </p:stCondLst>
                                        </p:cTn>
                                        <p:tgtEl>
                                          <p:spTgt spid="11"/>
                                        </p:tgtEl>
                                        <p:attrNameLst>
                                          <p:attrName>style.visibility</p:attrName>
                                        </p:attrNameLst>
                                      </p:cBhvr>
                                      <p:to>
                                        <p:strVal val="visible"/>
                                      </p:to>
                                    </p:set>
                                    <p:animEffect transition="in" filter="wipe(left)">
                                      <p:cBhvr>
                                        <p:cTn id="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0" name="Rectangle 9"/>
          <p:cNvSpPr/>
          <p:nvPr userDrawn="1"/>
        </p:nvSpPr>
        <p:spPr>
          <a:xfrm flipV="1">
            <a:off x="0" y="0"/>
            <a:ext cx="9144000" cy="5143500"/>
          </a:xfrm>
          <a:prstGeom prst="rect">
            <a:avLst/>
          </a:prstGeom>
          <a:solidFill>
            <a:srgbClr val="0067A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solidFill>
                <a:srgbClr val="1B7BC0"/>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381000" y="2266950"/>
            <a:ext cx="3657600" cy="1021556"/>
          </a:xfrm>
        </p:spPr>
        <p:txBody>
          <a:bodyPr anchor="t">
            <a:normAutofit/>
          </a:bodyPr>
          <a:lstStyle>
            <a:lvl1pPr algn="l">
              <a:defRPr lang="en-US" sz="2800" b="1" kern="120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lgn="l" rtl="0" eaLnBrk="0" fontAlgn="base" hangingPunct="0">
              <a:lnSpc>
                <a:spcPct val="125000"/>
              </a:lnSpc>
              <a:spcBef>
                <a:spcPct val="0"/>
              </a:spcBef>
              <a:spcAft>
                <a:spcPct val="0"/>
              </a:spcAft>
              <a:buClr>
                <a:srgbClr val="262626"/>
              </a:buClr>
              <a:buSzTx/>
              <a:buFont typeface="Lucida Grande"/>
            </a:pPr>
            <a:r>
              <a:rPr lang="en-US"/>
              <a:t>Click to edit Master title style</a:t>
            </a:r>
          </a:p>
        </p:txBody>
      </p:sp>
      <p:sp>
        <p:nvSpPr>
          <p:cNvPr id="6" name="Slide Number Placeholder 5"/>
          <p:cNvSpPr>
            <a:spLocks noGrp="1"/>
          </p:cNvSpPr>
          <p:nvPr>
            <p:ph type="sldNum" sz="quarter" idx="12"/>
          </p:nvPr>
        </p:nvSpPr>
        <p:spPr>
          <a:xfrm>
            <a:off x="8458200" y="4823460"/>
            <a:ext cx="457200" cy="205740"/>
          </a:xfrm>
        </p:spPr>
        <p:txBody>
          <a:bodyPr/>
          <a:lstStyle>
            <a:lvl1pPr>
              <a:defRPr>
                <a:solidFill>
                  <a:schemeClr val="bg1"/>
                </a:solidFill>
              </a:defRPr>
            </a:lvl1pPr>
          </a:lstStyle>
          <a:p>
            <a:fld id="{9A373EE0-89CD-4591-A7A8-AA350DD8042E}" type="slidenum">
              <a:rPr lang="en-US" smtClean="0"/>
              <a:t>‹#›</a:t>
            </a:fld>
            <a:endParaRPr lang="en-US"/>
          </a:p>
        </p:txBody>
      </p:sp>
      <p:pic>
        <p:nvPicPr>
          <p:cNvPr id="9"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7002" y="4827270"/>
            <a:ext cx="94575"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rot="16200000">
            <a:off x="1567656" y="1080294"/>
            <a:ext cx="65088" cy="22860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Tree>
    <p:extLst>
      <p:ext uri="{BB962C8B-B14F-4D97-AF65-F5344CB8AC3E}">
        <p14:creationId xmlns:p14="http://schemas.microsoft.com/office/powerpoint/2010/main" val="23275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grpId="0" nodeType="afterEffect">
                                  <p:childTnLst>
                                    <p:set>
                                      <p:cBhvr>
                                        <p:cTn id="7" dur="1" fill="hold">
                                          <p:stCondLst>
                                            <p:cond delay="0"/>
                                          </p:stCondLst>
                                        </p:cTn>
                                        <p:tgtEl>
                                          <p:spTgt spid="11"/>
                                        </p:tgtEl>
                                        <p:attrNameLst>
                                          <p:attrName>style.visibility</p:attrName>
                                        </p:attrNameLst>
                                      </p:cBhvr>
                                      <p:to>
                                        <p:strVal val="visible"/>
                                      </p:to>
                                    </p:set>
                                    <p:animEffect transition="in" filter="wipe(left)">
                                      <p:cBhvr>
                                        <p:cTn id="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0" name="Rectangle 9"/>
          <p:cNvSpPr/>
          <p:nvPr userDrawn="1"/>
        </p:nvSpPr>
        <p:spPr>
          <a:xfrm flipV="1">
            <a:off x="0" y="0"/>
            <a:ext cx="9144000" cy="51435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solidFill>
                <a:srgbClr val="1B7BC0"/>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381000" y="2266950"/>
            <a:ext cx="3657600" cy="1021556"/>
          </a:xfrm>
        </p:spPr>
        <p:txBody>
          <a:bodyPr anchor="t">
            <a:normAutofit/>
          </a:bodyPr>
          <a:lstStyle>
            <a:lvl1pPr algn="l">
              <a:defRPr lang="en-US" sz="2800" b="1" kern="120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lgn="l" rtl="0" eaLnBrk="0" fontAlgn="base" hangingPunct="0">
              <a:lnSpc>
                <a:spcPct val="125000"/>
              </a:lnSpc>
              <a:spcBef>
                <a:spcPct val="0"/>
              </a:spcBef>
              <a:spcAft>
                <a:spcPct val="0"/>
              </a:spcAft>
              <a:buClr>
                <a:srgbClr val="262626"/>
              </a:buClr>
              <a:buSzTx/>
              <a:buFont typeface="Lucida Grande"/>
            </a:pPr>
            <a:r>
              <a:rPr lang="en-US"/>
              <a:t>Click to edit Master title style</a:t>
            </a:r>
          </a:p>
        </p:txBody>
      </p:sp>
      <p:sp>
        <p:nvSpPr>
          <p:cNvPr id="6" name="Slide Number Placeholder 5"/>
          <p:cNvSpPr>
            <a:spLocks noGrp="1"/>
          </p:cNvSpPr>
          <p:nvPr>
            <p:ph type="sldNum" sz="quarter" idx="12"/>
          </p:nvPr>
        </p:nvSpPr>
        <p:spPr>
          <a:xfrm>
            <a:off x="8458200" y="4823460"/>
            <a:ext cx="457200" cy="205740"/>
          </a:xfrm>
        </p:spPr>
        <p:txBody>
          <a:bodyPr/>
          <a:lstStyle>
            <a:lvl1pPr>
              <a:defRPr>
                <a:solidFill>
                  <a:schemeClr val="bg1"/>
                </a:solidFill>
              </a:defRPr>
            </a:lvl1pPr>
          </a:lstStyle>
          <a:p>
            <a:fld id="{9A373EE0-89CD-4591-A7A8-AA350DD8042E}" type="slidenum">
              <a:rPr lang="en-US" smtClean="0"/>
              <a:t>‹#›</a:t>
            </a:fld>
            <a:endParaRPr lang="en-US"/>
          </a:p>
        </p:txBody>
      </p:sp>
      <p:pic>
        <p:nvPicPr>
          <p:cNvPr id="9"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7002" y="4827270"/>
            <a:ext cx="94575"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rot="16200000">
            <a:off x="1567656" y="1080294"/>
            <a:ext cx="65088" cy="22860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Tree>
    <p:extLst>
      <p:ext uri="{BB962C8B-B14F-4D97-AF65-F5344CB8AC3E}">
        <p14:creationId xmlns:p14="http://schemas.microsoft.com/office/powerpoint/2010/main" val="210731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grpId="0" nodeType="afterEffect">
                                  <p:childTnLst>
                                    <p:set>
                                      <p:cBhvr>
                                        <p:cTn id="7" dur="1" fill="hold">
                                          <p:stCondLst>
                                            <p:cond delay="0"/>
                                          </p:stCondLst>
                                        </p:cTn>
                                        <p:tgtEl>
                                          <p:spTgt spid="7"/>
                                        </p:tgtEl>
                                        <p:attrNameLst>
                                          <p:attrName>style.visibility</p:attrName>
                                        </p:attrNameLst>
                                      </p:cBhvr>
                                      <p:to>
                                        <p:strVal val="visible"/>
                                      </p:to>
                                    </p:set>
                                    <p:animEffect transition="in" filter="wipe(left)">
                                      <p:cBhvr>
                                        <p:cTn id="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lang="en-US" sz="2600" b="1"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lgn="l" rtl="0" eaLnBrk="0" fontAlgn="base" hangingPunct="0">
              <a:spcBef>
                <a:spcPct val="0"/>
              </a:spcBef>
              <a:spcAft>
                <a:spcPct val="0"/>
              </a:spcAft>
            </a:pPr>
            <a:r>
              <a:rPr lang="en-US"/>
              <a:t>Click to edit Master title style</a:t>
            </a:r>
          </a:p>
        </p:txBody>
      </p:sp>
      <p:sp>
        <p:nvSpPr>
          <p:cNvPr id="3" name="Content Placeholder 2"/>
          <p:cNvSpPr>
            <a:spLocks noGrp="1"/>
          </p:cNvSpPr>
          <p:nvPr>
            <p:ph idx="1"/>
          </p:nvPr>
        </p:nvSpPr>
        <p:spPr/>
        <p:txBody>
          <a:bodyPr/>
          <a:lstStyle>
            <a:lvl1pPr>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342900" indent="-342900">
              <a:defRPr lang="en-US" sz="1600" b="1"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2pPr>
          </a:lstStyle>
          <a:p>
            <a:pPr lvl="0" algn="l" rtl="0" eaLnBrk="0" fontAlgn="base" hangingPunct="0">
              <a:lnSpc>
                <a:spcPct val="125000"/>
              </a:lnSpc>
              <a:spcBef>
                <a:spcPts val="300"/>
              </a:spcBef>
              <a:spcAft>
                <a:spcPts val="600"/>
              </a:spcAft>
              <a:buClr>
                <a:srgbClr val="262626"/>
              </a:buClr>
              <a:buSzTx/>
              <a:buFont typeface="Lucida Grande"/>
            </a:pPr>
            <a:r>
              <a:rPr lang="en-US"/>
              <a:t>Click to edit Master text styles</a:t>
            </a:r>
          </a:p>
          <a:p>
            <a:pPr marL="285750" lvl="1" indent="-285750" algn="l" defTabSz="914400" rtl="0" eaLnBrk="0" fontAlgn="base" latinLnBrk="0" hangingPunct="0">
              <a:lnSpc>
                <a:spcPct val="120000"/>
              </a:lnSpc>
              <a:spcBef>
                <a:spcPct val="0"/>
              </a:spcBef>
              <a:spcAft>
                <a:spcPts val="600"/>
              </a:spcAft>
              <a:buClr>
                <a:srgbClr val="262626"/>
              </a:buClr>
              <a:buSzPct val="80000"/>
              <a:buFont typeface="Lucida Grande"/>
              <a:buChar char="➝"/>
            </a:pPr>
            <a:r>
              <a:rPr lang="en-US"/>
              <a:t>Second level</a:t>
            </a:r>
          </a:p>
        </p:txBody>
      </p:sp>
      <p:sp>
        <p:nvSpPr>
          <p:cNvPr id="4" name="Date Placeholder 3"/>
          <p:cNvSpPr>
            <a:spLocks noGrp="1"/>
          </p:cNvSpPr>
          <p:nvPr>
            <p:ph type="dt" sz="half" idx="10"/>
          </p:nvPr>
        </p:nvSpPr>
        <p:spPr>
          <a:xfrm>
            <a:off x="381000" y="4823460"/>
            <a:ext cx="2971800" cy="205740"/>
          </a:xfrm>
        </p:spPr>
        <p:txBody>
          <a:bodyPr/>
          <a:lstStyle/>
          <a:p>
            <a:pPr>
              <a:defRPr/>
            </a:pPr>
            <a:r>
              <a:rPr lang="en-US"/>
              <a:t>DINSMORE &amp; SHOHL LLP  •  LEGAL COUNSEL • DINSMORE.COM</a:t>
            </a:r>
          </a:p>
          <a:p>
            <a:pPr>
              <a:defRPr/>
            </a:pPr>
            <a:r>
              <a:rPr lang="en-US"/>
              <a:t>© 2020. ALL RIGHTS RESERVED</a:t>
            </a:r>
          </a:p>
        </p:txBody>
      </p:sp>
      <p:sp>
        <p:nvSpPr>
          <p:cNvPr id="7" name="Slide Number Placeholder 5"/>
          <p:cNvSpPr>
            <a:spLocks noGrp="1"/>
          </p:cNvSpPr>
          <p:nvPr>
            <p:ph type="sldNum" sz="quarter" idx="12"/>
          </p:nvPr>
        </p:nvSpPr>
        <p:spPr>
          <a:xfrm>
            <a:off x="8458200" y="4823460"/>
            <a:ext cx="457200" cy="205740"/>
          </a:xfrm>
        </p:spPr>
        <p:txBody>
          <a:bodyPr/>
          <a:lstStyle/>
          <a:p>
            <a:fld id="{9A373EE0-89CD-4591-A7A8-AA350DD8042E}" type="slidenum">
              <a:rPr lang="en-US" smtClean="0"/>
              <a:t>‹#›</a:t>
            </a:fld>
            <a:endParaRPr lang="en-US"/>
          </a:p>
        </p:txBody>
      </p:sp>
      <p:pic>
        <p:nvPicPr>
          <p:cNvPr id="8"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rot="16200000">
            <a:off x="1800225" y="-678655"/>
            <a:ext cx="65088" cy="26035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Tree>
    <p:extLst>
      <p:ext uri="{BB962C8B-B14F-4D97-AF65-F5344CB8AC3E}">
        <p14:creationId xmlns:p14="http://schemas.microsoft.com/office/powerpoint/2010/main" val="87268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p:cNvSpPr/>
          <p:nvPr userDrawn="1"/>
        </p:nvSpPr>
        <p:spPr>
          <a:xfrm>
            <a:off x="0" y="0"/>
            <a:ext cx="3505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381000" y="4823460"/>
            <a:ext cx="2971800" cy="205740"/>
          </a:xfrm>
        </p:spPr>
        <p:txBody>
          <a:bodyPr/>
          <a:lstStyle/>
          <a:p>
            <a:pPr>
              <a:defRPr/>
            </a:pPr>
            <a:r>
              <a:rPr lang="en-US"/>
              <a:t>DINSMORE &amp; SHOHL LLP  •  LEGAL COUNSEL • DINSMORE.COM</a:t>
            </a:r>
          </a:p>
          <a:p>
            <a:pPr>
              <a:defRPr/>
            </a:pPr>
            <a:r>
              <a:rPr lang="en-US"/>
              <a:t>© 2019. ALL RIGHTS RESERVED</a:t>
            </a:r>
          </a:p>
        </p:txBody>
      </p:sp>
      <p:sp>
        <p:nvSpPr>
          <p:cNvPr id="7" name="Slide Number Placeholder 5"/>
          <p:cNvSpPr>
            <a:spLocks noGrp="1"/>
          </p:cNvSpPr>
          <p:nvPr>
            <p:ph type="sldNum" sz="quarter" idx="12"/>
          </p:nvPr>
        </p:nvSpPr>
        <p:spPr>
          <a:xfrm>
            <a:off x="8458200" y="4823460"/>
            <a:ext cx="457200" cy="205740"/>
          </a:xfrm>
        </p:spPr>
        <p:txBody>
          <a:bodyPr/>
          <a:lstStyle/>
          <a:p>
            <a:fld id="{9A373EE0-89CD-4591-A7A8-AA350DD8042E}" type="slidenum">
              <a:rPr lang="en-US" smtClean="0"/>
              <a:t>‹#›</a:t>
            </a:fld>
            <a:endParaRPr lang="en-US"/>
          </a:p>
        </p:txBody>
      </p:sp>
      <p:pic>
        <p:nvPicPr>
          <p:cNvPr id="8"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flipV="1">
            <a:off x="0" y="0"/>
            <a:ext cx="4264025" cy="5143500"/>
          </a:xfrm>
          <a:prstGeom prst="rect">
            <a:avLst/>
          </a:prstGeom>
          <a:solidFill>
            <a:srgbClr val="0067A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solidFill>
                <a:srgbClr val="1B7BC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itle 1"/>
          <p:cNvSpPr>
            <a:spLocks noGrp="1"/>
          </p:cNvSpPr>
          <p:nvPr>
            <p:ph type="title"/>
          </p:nvPr>
        </p:nvSpPr>
        <p:spPr>
          <a:xfrm>
            <a:off x="381000" y="1562100"/>
            <a:ext cx="3291840" cy="1016000"/>
          </a:xfrm>
        </p:spPr>
        <p:txBody>
          <a:bodyPr anchor="t"/>
          <a:lstStyle>
            <a:lvl1pPr>
              <a:defRPr sz="24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p>
        </p:txBody>
      </p:sp>
      <p:sp>
        <p:nvSpPr>
          <p:cNvPr id="13" name="Text Placeholder 2"/>
          <p:cNvSpPr>
            <a:spLocks noGrp="1"/>
          </p:cNvSpPr>
          <p:nvPr>
            <p:ph type="body" idx="1"/>
          </p:nvPr>
        </p:nvSpPr>
        <p:spPr>
          <a:xfrm>
            <a:off x="381000" y="2705100"/>
            <a:ext cx="3291840" cy="914135"/>
          </a:xfrm>
        </p:spPr>
        <p:txBody>
          <a:bodyPr>
            <a:noAutofit/>
          </a:bodyPr>
          <a:lstStyle>
            <a:lvl1pPr marL="0" indent="0">
              <a:lnSpc>
                <a:spcPts val="28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p:cNvSpPr>
            <a:spLocks noGrp="1"/>
          </p:cNvSpPr>
          <p:nvPr>
            <p:ph idx="13"/>
          </p:nvPr>
        </p:nvSpPr>
        <p:spPr>
          <a:xfrm>
            <a:off x="4754880" y="209549"/>
            <a:ext cx="4236720" cy="4604385"/>
          </a:xfrm>
        </p:spPr>
        <p:txBody>
          <a:bodyPr anchor="ctr"/>
          <a:lstStyle>
            <a:lvl1pPr>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342900" indent="-342900">
              <a:defRPr lang="en-US" sz="16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stStyle>
          <a:p>
            <a:pPr lvl="0" algn="l" rtl="0" eaLnBrk="0" fontAlgn="base" hangingPunct="0">
              <a:lnSpc>
                <a:spcPct val="125000"/>
              </a:lnSpc>
              <a:spcBef>
                <a:spcPts val="300"/>
              </a:spcBef>
              <a:spcAft>
                <a:spcPts val="600"/>
              </a:spcAft>
              <a:buClr>
                <a:srgbClr val="262626"/>
              </a:buClr>
              <a:buSzTx/>
              <a:buFont typeface="Lucida Grande"/>
            </a:pPr>
            <a:r>
              <a:rPr lang="en-US"/>
              <a:t>Click to edit Master text styles</a:t>
            </a:r>
          </a:p>
          <a:p>
            <a:pPr marL="285750" lvl="1" indent="-285750" algn="l" rtl="0" eaLnBrk="0" fontAlgn="base" hangingPunct="0">
              <a:lnSpc>
                <a:spcPct val="120000"/>
              </a:lnSpc>
              <a:spcBef>
                <a:spcPct val="0"/>
              </a:spcBef>
              <a:spcAft>
                <a:spcPts val="600"/>
              </a:spcAft>
              <a:buClr>
                <a:srgbClr val="262626"/>
              </a:buClr>
              <a:buSzPct val="80000"/>
              <a:buFont typeface="Lucida Grande"/>
              <a:buChar char="➝"/>
            </a:pPr>
            <a:r>
              <a:rPr lang="en-US"/>
              <a:t>Second level</a:t>
            </a:r>
          </a:p>
        </p:txBody>
      </p:sp>
      <p:sp>
        <p:nvSpPr>
          <p:cNvPr id="16" name="Date Placeholder 3"/>
          <p:cNvSpPr txBox="1"/>
          <p:nvPr userDrawn="1"/>
        </p:nvSpPr>
        <p:spPr>
          <a:xfrm>
            <a:off x="381000" y="4813935"/>
            <a:ext cx="2971800" cy="20574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18" name="Rectangle 17"/>
          <p:cNvSpPr/>
          <p:nvPr userDrawn="1"/>
        </p:nvSpPr>
        <p:spPr>
          <a:xfrm rot="16200000">
            <a:off x="1339056" y="546895"/>
            <a:ext cx="65088" cy="18288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Tree>
    <p:extLst>
      <p:ext uri="{BB962C8B-B14F-4D97-AF65-F5344CB8AC3E}">
        <p14:creationId xmlns:p14="http://schemas.microsoft.com/office/powerpoint/2010/main" val="402620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685800"/>
          </a:xfrm>
          <a:prstGeom prst="rect">
            <a:avLst/>
          </a:prstGeom>
        </p:spPr>
        <p:txBody>
          <a:bodyPr vert="horz" lIns="91440" tIns="45720" rIns="91440" bIns="45720" rtlCol="0" anchor="t">
            <a:normAutofit/>
          </a:bodyPr>
          <a:lstStyle/>
          <a:p>
            <a:pPr lvl="0" algn="l" rtl="0" eaLnBrk="0" fontAlgn="base" hangingPunct="0">
              <a:spcBef>
                <a:spcPct val="0"/>
              </a:spcBef>
              <a:spcAft>
                <a:spcPct val="0"/>
              </a:spcAft>
            </a:pPr>
            <a:r>
              <a:rPr lang="en-US"/>
              <a:t>Click to edit Master title style</a:t>
            </a:r>
          </a:p>
        </p:txBody>
      </p:sp>
      <p:sp>
        <p:nvSpPr>
          <p:cNvPr id="3" name="Text Placeholder 2"/>
          <p:cNvSpPr>
            <a:spLocks noGrp="1"/>
          </p:cNvSpPr>
          <p:nvPr>
            <p:ph type="body" idx="1"/>
          </p:nvPr>
        </p:nvSpPr>
        <p:spPr>
          <a:xfrm>
            <a:off x="457200" y="2114550"/>
            <a:ext cx="8229600" cy="2057400"/>
          </a:xfrm>
          <a:prstGeom prst="rect">
            <a:avLst/>
          </a:prstGeom>
        </p:spPr>
        <p:txBody>
          <a:bodyPr vert="horz" lIns="91440" tIns="45720" rIns="91440" bIns="45720" rtlCol="0">
            <a:normAutofit/>
          </a:bodyPr>
          <a:lstStyle/>
          <a:p>
            <a:pPr lvl="0" algn="l" rtl="0" eaLnBrk="0" fontAlgn="base" hangingPunct="0">
              <a:lnSpc>
                <a:spcPct val="125000"/>
              </a:lnSpc>
              <a:spcBef>
                <a:spcPts val="300"/>
              </a:spcBef>
              <a:spcAft>
                <a:spcPts val="600"/>
              </a:spcAft>
              <a:buClr>
                <a:srgbClr val="262626"/>
              </a:buClr>
              <a:buSzTx/>
              <a:buFont typeface="Lucida Grande"/>
            </a:pPr>
            <a:r>
              <a:rPr lang="en-US"/>
              <a:t>Click to edit Master text styles</a:t>
            </a:r>
          </a:p>
          <a:p>
            <a:pPr marL="285750" lvl="1" indent="-285750" algn="l" defTabSz="914400" rtl="0" eaLnBrk="0" fontAlgn="base" latinLnBrk="0" hangingPunct="0">
              <a:lnSpc>
                <a:spcPct val="120000"/>
              </a:lnSpc>
              <a:spcBef>
                <a:spcPct val="0"/>
              </a:spcBef>
              <a:spcAft>
                <a:spcPts val="600"/>
              </a:spcAft>
              <a:buClr>
                <a:srgbClr val="262626"/>
              </a:buClr>
              <a:buSzPct val="80000"/>
              <a:buFont typeface="Lucida Grande"/>
              <a:buChar char="➝"/>
            </a:pPr>
            <a:r>
              <a:rPr lang="en-US"/>
              <a:t>Second level</a:t>
            </a:r>
          </a:p>
        </p:txBody>
      </p:sp>
      <p:sp>
        <p:nvSpPr>
          <p:cNvPr id="4" name="Date Placeholder 3"/>
          <p:cNvSpPr>
            <a:spLocks noGrp="1"/>
          </p:cNvSpPr>
          <p:nvPr>
            <p:ph type="dt" sz="half" idx="2"/>
          </p:nvPr>
        </p:nvSpPr>
        <p:spPr>
          <a:xfrm>
            <a:off x="381000" y="4823460"/>
            <a:ext cx="2971800" cy="205740"/>
          </a:xfrm>
          <a:prstGeom prst="rect">
            <a:avLst/>
          </a:prstGeom>
        </p:spPr>
        <p:txBody>
          <a:bodyPr vert="horz" lIns="91440" tIns="45720" rIns="91440" bIns="45720" rtlCol="0" anchor="ctr"/>
          <a:lstStyle>
            <a:lvl1pPr algn="l">
              <a:defRPr sz="7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a:t>DINSMORE &amp; SHOHL LLP  •  LEGAL COUNSEL • DINSMORE.COM</a:t>
            </a:r>
          </a:p>
          <a:p>
            <a:pPr>
              <a:defRPr/>
            </a:pPr>
            <a:r>
              <a:rPr lang="en-US"/>
              <a:t>© 2020. ALL RIGHTS RESERVED</a:t>
            </a:r>
          </a:p>
        </p:txBody>
      </p:sp>
      <p:sp>
        <p:nvSpPr>
          <p:cNvPr id="6" name="Slide Number Placeholder 5"/>
          <p:cNvSpPr>
            <a:spLocks noGrp="1"/>
          </p:cNvSpPr>
          <p:nvPr>
            <p:ph type="sldNum" sz="quarter" idx="4"/>
          </p:nvPr>
        </p:nvSpPr>
        <p:spPr>
          <a:xfrm>
            <a:off x="8458200" y="4823460"/>
            <a:ext cx="457200" cy="205740"/>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9A373EE0-89CD-4591-A7A8-AA350DD8042E}" type="slidenum">
              <a:rPr lang="en-US" smtClean="0"/>
              <a:t>‹#›</a:t>
            </a:fld>
            <a:endParaRPr lang="en-US"/>
          </a:p>
        </p:txBody>
      </p:sp>
      <p:cxnSp>
        <p:nvCxnSpPr>
          <p:cNvPr id="8" name="Straight Connector 7"/>
          <p:cNvCxnSpPr/>
          <p:nvPr userDrawn="1"/>
        </p:nvCxnSpPr>
        <p:spPr>
          <a:xfrm>
            <a:off x="457200" y="4800600"/>
            <a:ext cx="297180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308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0" r:id="rId8"/>
    <p:sldLayoutId id="2147483666" r:id="rId9"/>
    <p:sldLayoutId id="2147483667" r:id="rId10"/>
    <p:sldLayoutId id="2147483668" r:id="rId11"/>
    <p:sldLayoutId id="2147483652" r:id="rId12"/>
    <p:sldLayoutId id="2147483669" r:id="rId13"/>
    <p:sldLayoutId id="2147483670" r:id="rId14"/>
    <p:sldLayoutId id="2147483651" r:id="rId15"/>
  </p:sldLayoutIdLst>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xStyles>
    <p:titleStyle>
      <a:lvl1pPr algn="l" defTabSz="914400" rtl="0" eaLnBrk="1" latinLnBrk="0" hangingPunct="1">
        <a:spcBef>
          <a:spcPct val="0"/>
        </a:spcBef>
        <a:buNone/>
        <a:defRPr lang="en-US" sz="2600" b="1"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spcBef>
          <a:spcPct val="20000"/>
        </a:spcBef>
        <a:buFont typeface="Arial" panose="020B0604020202020204" pitchFamily="34" charset="0"/>
        <a:buNone/>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342900" indent="-342900" algn="l" defTabSz="914400" rtl="0" eaLnBrk="1" latinLnBrk="0" hangingPunct="1">
        <a:spcBef>
          <a:spcPct val="20000"/>
        </a:spcBef>
        <a:buFont typeface="Arial" panose="020B0604020202020204" pitchFamily="34" charset="0"/>
        <a:buChar char="–"/>
        <a:defRPr lang="en-US" sz="1600" b="1"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1597819"/>
            <a:ext cx="3886200" cy="1412081"/>
          </a:xfrm>
        </p:spPr>
        <p:txBody>
          <a:bodyPr>
            <a:normAutofit/>
          </a:bodyPr>
          <a:lstStyle/>
          <a:p>
            <a:r>
              <a:rPr lang="en-US" sz="2000"/>
              <a:t>JFC CYJL: A Time-Sensitive Tip to Help Donors Turn “RMDs” Into “QCDs” With a Match From the Treasury</a:t>
            </a:r>
          </a:p>
        </p:txBody>
      </p:sp>
      <p:sp>
        <p:nvSpPr>
          <p:cNvPr id="3" name="Subtitle 2"/>
          <p:cNvSpPr>
            <a:spLocks noGrp="1"/>
          </p:cNvSpPr>
          <p:nvPr>
            <p:ph type="subTitle" idx="1"/>
          </p:nvPr>
        </p:nvSpPr>
        <p:spPr/>
        <p:txBody>
          <a:bodyPr>
            <a:normAutofit/>
          </a:bodyPr>
          <a:lstStyle/>
          <a:p>
            <a:r>
              <a:rPr lang="en-US" altLang="en-US"/>
              <a:t>July 29, 2020</a:t>
            </a:r>
          </a:p>
          <a:p>
            <a:endParaRPr lang="en-US" altLang="en-US"/>
          </a:p>
          <a:p>
            <a:r>
              <a:rPr lang="en-US" altLang="en-US"/>
              <a:t>Presenter: Bill Freedman</a:t>
            </a:r>
          </a:p>
          <a:p>
            <a:endParaRPr lang="en-US" altLang="en-US"/>
          </a:p>
        </p:txBody>
      </p:sp>
    </p:spTree>
    <p:extLst>
      <p:ext uri="{BB962C8B-B14F-4D97-AF65-F5344CB8AC3E}">
        <p14:creationId xmlns:p14="http://schemas.microsoft.com/office/powerpoint/2010/main" val="170733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0" fontAlgn="base" hangingPunct="0">
              <a:spcAft>
                <a:spcPct val="0"/>
              </a:spcAft>
            </a:pPr>
            <a:r>
              <a:rPr lang="en-US">
                <a:solidFill>
                  <a:srgbClr val="404040"/>
                </a:solidFill>
              </a:rPr>
              <a:t>A Quick Tutorial on “Required Minimum Distributions” - RMDs</a:t>
            </a:r>
          </a:p>
        </p:txBody>
      </p:sp>
      <p:sp>
        <p:nvSpPr>
          <p:cNvPr id="4" name="Content Placeholder 3"/>
          <p:cNvSpPr>
            <a:spLocks noGrp="1"/>
          </p:cNvSpPr>
          <p:nvPr>
            <p:ph idx="1"/>
          </p:nvPr>
        </p:nvSpPr>
        <p:spPr>
          <a:xfrm>
            <a:off x="457200" y="1581150"/>
            <a:ext cx="8229600" cy="2590800"/>
          </a:xfrm>
        </p:spPr>
        <p:txBody>
          <a:bodyPr>
            <a:normAutofit/>
          </a:bodyPr>
          <a:lstStyle/>
          <a:p>
            <a:pPr lvl="0" eaLnBrk="0" fontAlgn="base" hangingPunct="0">
              <a:lnSpc>
                <a:spcPct val="125000"/>
              </a:lnSpc>
              <a:spcBef>
                <a:spcPts val="300"/>
              </a:spcBef>
              <a:spcAft>
                <a:spcPts val="600"/>
              </a:spcAft>
              <a:buClr>
                <a:srgbClr val="262626"/>
              </a:buClr>
              <a:buSzTx/>
            </a:pPr>
            <a:r>
              <a:rPr lang="en-US" altLang="en-US"/>
              <a:t>RMD Rules Prior to the End of 2019:</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Example. Edith Donor has designated her grandchild as beneficiary of her IRA. Grandchild is 35. Distribution period for a 35 year old: 48.5 years – 1/48.5; 1/47.5. Distributions won’t rise to 5% of the IRA balance for almost 20 years! And we still have another almost 20 years to go, sheltering the IRA and allowing it to continue to grow. This should sustain Grandchild for a long time! Edith has little incentive to designate Charity as beneficiary of this IRA.</a:t>
            </a:r>
          </a:p>
          <a:p>
            <a:pPr marL="1085850" lvl="2" indent="-285750" eaLnBrk="0" fontAlgn="base" hangingPunct="0">
              <a:lnSpc>
                <a:spcPct val="120000"/>
              </a:lnSpc>
              <a:spcBef>
                <a:spcPct val="0"/>
              </a:spcBef>
              <a:spcAft>
                <a:spcPts val="600"/>
              </a:spcAft>
              <a:buClr>
                <a:srgbClr val="262626"/>
              </a:buClr>
              <a:buSzPct val="80000"/>
              <a:buFont typeface="Lucida Grande"/>
              <a:buChar char="➝"/>
            </a:pPr>
            <a:endParaRPr lang="en-US" altLang="en-US" sz="160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10</a:t>
            </a:fld>
            <a:endParaRPr lang="en-US" baseline="30000"/>
          </a:p>
        </p:txBody>
      </p:sp>
    </p:spTree>
    <p:extLst>
      <p:ext uri="{BB962C8B-B14F-4D97-AF65-F5344CB8AC3E}">
        <p14:creationId xmlns:p14="http://schemas.microsoft.com/office/powerpoint/2010/main" val="223493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0" fontAlgn="base" hangingPunct="0">
              <a:spcAft>
                <a:spcPct val="0"/>
              </a:spcAft>
            </a:pPr>
            <a:r>
              <a:rPr lang="en-US">
                <a:solidFill>
                  <a:srgbClr val="404040"/>
                </a:solidFill>
              </a:rPr>
              <a:t>A Quick Tutorial on “Required Minimum Distributions” - RMDs</a:t>
            </a:r>
          </a:p>
        </p:txBody>
      </p:sp>
      <p:sp>
        <p:nvSpPr>
          <p:cNvPr id="4" name="Content Placeholder 3"/>
          <p:cNvSpPr>
            <a:spLocks noGrp="1"/>
          </p:cNvSpPr>
          <p:nvPr>
            <p:ph idx="1"/>
          </p:nvPr>
        </p:nvSpPr>
        <p:spPr>
          <a:xfrm>
            <a:off x="457200" y="1581150"/>
            <a:ext cx="8229600" cy="2819400"/>
          </a:xfrm>
        </p:spPr>
        <p:txBody>
          <a:bodyPr>
            <a:noAutofit/>
          </a:bodyPr>
          <a:lstStyle/>
          <a:p>
            <a:pPr lvl="0" eaLnBrk="0" fontAlgn="base" hangingPunct="0">
              <a:lnSpc>
                <a:spcPct val="125000"/>
              </a:lnSpc>
              <a:spcBef>
                <a:spcPts val="300"/>
              </a:spcBef>
              <a:spcAft>
                <a:spcPts val="600"/>
              </a:spcAft>
              <a:buClr>
                <a:srgbClr val="262626"/>
              </a:buClr>
              <a:buSzTx/>
            </a:pPr>
            <a:r>
              <a:rPr lang="en-US" altLang="en-US"/>
              <a:t>The SECURE Act Increases the Age for Determining the Required Beginning Date to Age 72</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For everyone who attains age 70-1/2 in 2020, the required beginning date is April 1 of the calendar year following the calendar year in which the individual attains age 72</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Attained age 70-1/2 in 2019? The new rule doesn’t apply – the old rules continue to apply. But stay tuned for good news!</a:t>
            </a: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11</a:t>
            </a:fld>
            <a:endParaRPr lang="en-US" baseline="30000"/>
          </a:p>
        </p:txBody>
      </p:sp>
    </p:spTree>
    <p:extLst>
      <p:ext uri="{BB962C8B-B14F-4D97-AF65-F5344CB8AC3E}">
        <p14:creationId xmlns:p14="http://schemas.microsoft.com/office/powerpoint/2010/main" val="281182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0" fontAlgn="base" hangingPunct="0">
              <a:spcAft>
                <a:spcPct val="0"/>
              </a:spcAft>
            </a:pPr>
            <a:r>
              <a:rPr lang="en-US">
                <a:solidFill>
                  <a:srgbClr val="404040"/>
                </a:solidFill>
              </a:rPr>
              <a:t>A Quick Tutorial on “Required Minimum Distributions” - RMDs</a:t>
            </a:r>
          </a:p>
        </p:txBody>
      </p:sp>
      <p:sp>
        <p:nvSpPr>
          <p:cNvPr id="4" name="Content Placeholder 3"/>
          <p:cNvSpPr>
            <a:spLocks noGrp="1"/>
          </p:cNvSpPr>
          <p:nvPr>
            <p:ph idx="1"/>
          </p:nvPr>
        </p:nvSpPr>
        <p:spPr>
          <a:xfrm>
            <a:off x="457200" y="1581150"/>
            <a:ext cx="8229600" cy="2590800"/>
          </a:xfrm>
        </p:spPr>
        <p:txBody>
          <a:bodyPr>
            <a:normAutofit lnSpcReduction="10000"/>
          </a:bodyPr>
          <a:lstStyle/>
          <a:p>
            <a:pPr lvl="0" eaLnBrk="0" fontAlgn="base" hangingPunct="0">
              <a:lnSpc>
                <a:spcPct val="125000"/>
              </a:lnSpc>
              <a:spcBef>
                <a:spcPts val="300"/>
              </a:spcBef>
              <a:spcAft>
                <a:spcPts val="600"/>
              </a:spcAft>
              <a:buClr>
                <a:srgbClr val="262626"/>
              </a:buClr>
              <a:buSzTx/>
            </a:pPr>
            <a:r>
              <a:rPr lang="en-US" altLang="en-US"/>
              <a:t>The SECURE Act Changes the Rules for Distributions to Beneficiaries</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sz="1200"/>
              <a:t>Stretch Payouts Eliminated for Most Non-Spouse Beneficiaries, Beginning in 2020 for Owners Who Die After December 31, 2019</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Most non-spouse beneficiaries must receive the entire IRA balance within 10 years after the death of the IRA owner. </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Only exceptions: if the beneficiary is a surviving spouse, a minor child, a disabled or chronically ill individual, and beneficiaries who are less than ten years younger than the decedent.</a:t>
            </a:r>
          </a:p>
          <a:p>
            <a:pPr marL="1085850" lvl="2" indent="-285750" eaLnBrk="0" fontAlgn="base" hangingPunct="0">
              <a:lnSpc>
                <a:spcPct val="120000"/>
              </a:lnSpc>
              <a:spcBef>
                <a:spcPct val="0"/>
              </a:spcBef>
              <a:spcAft>
                <a:spcPts val="600"/>
              </a:spcAft>
              <a:buClr>
                <a:srgbClr val="262626"/>
              </a:buClr>
              <a:buSzPct val="80000"/>
              <a:buFont typeface="Lucida Grande"/>
              <a:buChar char="➝"/>
            </a:pPr>
            <a:endParaRPr lang="en-US" altLang="en-US" sz="160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12</a:t>
            </a:fld>
            <a:endParaRPr lang="en-US" baseline="30000"/>
          </a:p>
        </p:txBody>
      </p:sp>
    </p:spTree>
    <p:extLst>
      <p:ext uri="{BB962C8B-B14F-4D97-AF65-F5344CB8AC3E}">
        <p14:creationId xmlns:p14="http://schemas.microsoft.com/office/powerpoint/2010/main" val="186870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0" fontAlgn="base" hangingPunct="0">
              <a:spcAft>
                <a:spcPct val="0"/>
              </a:spcAft>
            </a:pPr>
            <a:r>
              <a:rPr lang="en-US">
                <a:solidFill>
                  <a:srgbClr val="404040"/>
                </a:solidFill>
              </a:rPr>
              <a:t>A Quick Tutorial on “Required Minimum Distributions” - RMDs</a:t>
            </a:r>
          </a:p>
        </p:txBody>
      </p:sp>
      <p:sp>
        <p:nvSpPr>
          <p:cNvPr id="4" name="Content Placeholder 3"/>
          <p:cNvSpPr>
            <a:spLocks noGrp="1"/>
          </p:cNvSpPr>
          <p:nvPr>
            <p:ph idx="1"/>
          </p:nvPr>
        </p:nvSpPr>
        <p:spPr>
          <a:xfrm>
            <a:off x="457200" y="1581150"/>
            <a:ext cx="8229600" cy="2590800"/>
          </a:xfrm>
        </p:spPr>
        <p:txBody>
          <a:bodyPr>
            <a:normAutofit fontScale="85000" lnSpcReduction="10000"/>
          </a:bodyPr>
          <a:lstStyle/>
          <a:p>
            <a:pPr lvl="0" eaLnBrk="0" fontAlgn="base" hangingPunct="0">
              <a:lnSpc>
                <a:spcPct val="125000"/>
              </a:lnSpc>
              <a:spcBef>
                <a:spcPts val="300"/>
              </a:spcBef>
              <a:spcAft>
                <a:spcPts val="600"/>
              </a:spcAft>
              <a:buClr>
                <a:srgbClr val="262626"/>
              </a:buClr>
              <a:buSzTx/>
            </a:pPr>
            <a:r>
              <a:rPr lang="en-US" altLang="en-US"/>
              <a:t>The SECURE Act Changes the Rules for Distributions to Beneficiaries</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sz="1200"/>
              <a:t>Stretch Payouts Eliminated for Most Non-Spouse Beneficiaries, Beginning in 2020 for Owners Who Die After December 31, 2019</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Result: IRAs are far less desirable tools to help support children and grandchildren.</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The 10 year mandatory pay-out period bunches distributions:</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sz="1600"/>
              <a:t>That increases income tax</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sz="1600"/>
              <a:t>Puts wealth quickly into the hands of younger beneficiaries</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sz="1600"/>
              <a:t>Result: Edith Donor’s intentions and desires may not be fulfilled. Her rich uncle – “Uncle Sam” – becomes a new beneficiary of the IRA and is very happy.</a:t>
            </a:r>
          </a:p>
          <a:p>
            <a:pPr marL="1085850" lvl="2" indent="-285750" eaLnBrk="0" fontAlgn="base" hangingPunct="0">
              <a:lnSpc>
                <a:spcPct val="120000"/>
              </a:lnSpc>
              <a:spcBef>
                <a:spcPct val="0"/>
              </a:spcBef>
              <a:spcAft>
                <a:spcPts val="600"/>
              </a:spcAft>
              <a:buClr>
                <a:srgbClr val="262626"/>
              </a:buClr>
              <a:buSzPct val="80000"/>
              <a:buFont typeface="Lucida Grande"/>
              <a:buChar char="➝"/>
            </a:pPr>
            <a:endParaRPr lang="en-US" altLang="en-US" sz="160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13</a:t>
            </a:fld>
            <a:endParaRPr lang="en-US" baseline="30000"/>
          </a:p>
        </p:txBody>
      </p:sp>
    </p:spTree>
    <p:extLst>
      <p:ext uri="{BB962C8B-B14F-4D97-AF65-F5344CB8AC3E}">
        <p14:creationId xmlns:p14="http://schemas.microsoft.com/office/powerpoint/2010/main" val="46724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66950"/>
            <a:ext cx="8382000" cy="1143000"/>
          </a:xfrm>
        </p:spPr>
        <p:txBody>
          <a:bodyPr/>
          <a:lstStyle/>
          <a:p>
            <a:r>
              <a:rPr lang="en-US"/>
              <a:t>A Quick Tutorial on “Qualified Charitable Distributions” – “QCDs”</a:t>
            </a:r>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14</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4649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0" fontAlgn="base" hangingPunct="0">
              <a:spcAft>
                <a:spcPct val="0"/>
              </a:spcAft>
            </a:pPr>
            <a:r>
              <a:rPr lang="en-US">
                <a:solidFill>
                  <a:srgbClr val="404040"/>
                </a:solidFill>
              </a:rPr>
              <a:t>A Quick Tutorial on “Qualified Charitable Distributions” - QCDs</a:t>
            </a:r>
          </a:p>
        </p:txBody>
      </p:sp>
      <p:sp>
        <p:nvSpPr>
          <p:cNvPr id="4" name="Content Placeholder 3"/>
          <p:cNvSpPr>
            <a:spLocks noGrp="1"/>
          </p:cNvSpPr>
          <p:nvPr>
            <p:ph idx="1"/>
          </p:nvPr>
        </p:nvSpPr>
        <p:spPr>
          <a:xfrm>
            <a:off x="457200" y="1581150"/>
            <a:ext cx="8229600" cy="2590800"/>
          </a:xfrm>
        </p:spPr>
        <p:txBody>
          <a:bodyPr>
            <a:normAutofit lnSpcReduction="10000"/>
          </a:bodyPr>
          <a:lstStyle/>
          <a:p>
            <a:pPr lvl="0" eaLnBrk="0" fontAlgn="base" hangingPunct="0">
              <a:lnSpc>
                <a:spcPct val="125000"/>
              </a:lnSpc>
              <a:spcBef>
                <a:spcPts val="300"/>
              </a:spcBef>
              <a:spcAft>
                <a:spcPts val="600"/>
              </a:spcAft>
              <a:buClr>
                <a:srgbClr val="262626"/>
              </a:buClr>
              <a:buSzTx/>
            </a:pPr>
            <a:r>
              <a:rPr lang="en-US" altLang="en-US"/>
              <a:t>QCDs Are Income-Tax Free – and They Suppress Medicare Premiums, Too</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sz="1200"/>
              <a:t>A “’qualified charitable distribution” is a transfer from a </a:t>
            </a:r>
            <a:r>
              <a:rPr lang="en-US" altLang="en-US" sz="1200" u="sng"/>
              <a:t>traditional </a:t>
            </a:r>
            <a:r>
              <a:rPr lang="en-US" altLang="en-US" sz="1200"/>
              <a:t>IRA directly to a “public charity” by</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An IRA account owner who, has attained age 70-1/2 before the transfer occurs. (The SECURE Act did NOT change this age.)</a:t>
            </a:r>
          </a:p>
          <a:p>
            <a:pPr marL="800100" lvl="2" indent="0" eaLnBrk="0" fontAlgn="base" hangingPunct="0">
              <a:lnSpc>
                <a:spcPct val="120000"/>
              </a:lnSpc>
              <a:spcBef>
                <a:spcPct val="0"/>
              </a:spcBef>
              <a:spcAft>
                <a:spcPts val="600"/>
              </a:spcAft>
              <a:buClr>
                <a:srgbClr val="262626"/>
              </a:buClr>
              <a:buSzPct val="80000"/>
              <a:buNone/>
            </a:pPr>
            <a:r>
              <a:rPr lang="en-US" altLang="en-US" sz="1600"/>
              <a:t>		OR</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The beneficiary of an inherited traditional IRA who has attained age 70-1/2 before the transfer occurs.</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sz="1200"/>
              <a:t>The maximum amount that can qualify as a QCD: up to $100,000 per year</a:t>
            </a: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DINSMORE &amp; SHOHL LLP  •  LEGAL COUNSEL • DINSMORE.COM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15</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1004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0" fontAlgn="base" hangingPunct="0">
              <a:spcAft>
                <a:spcPct val="0"/>
              </a:spcAft>
            </a:pPr>
            <a:r>
              <a:rPr lang="en-US">
                <a:solidFill>
                  <a:srgbClr val="404040"/>
                </a:solidFill>
              </a:rPr>
              <a:t>A Quick Tutorial on “Qualified Charitable Distributions” - QCDs</a:t>
            </a:r>
          </a:p>
        </p:txBody>
      </p:sp>
      <p:sp>
        <p:nvSpPr>
          <p:cNvPr id="4" name="Content Placeholder 3"/>
          <p:cNvSpPr>
            <a:spLocks noGrp="1"/>
          </p:cNvSpPr>
          <p:nvPr>
            <p:ph idx="1"/>
          </p:nvPr>
        </p:nvSpPr>
        <p:spPr>
          <a:xfrm>
            <a:off x="457200" y="1581150"/>
            <a:ext cx="8229600" cy="2590800"/>
          </a:xfrm>
        </p:spPr>
        <p:txBody>
          <a:bodyPr>
            <a:normAutofit/>
          </a:bodyPr>
          <a:lstStyle/>
          <a:p>
            <a:pPr lvl="0" eaLnBrk="0" fontAlgn="base" hangingPunct="0">
              <a:lnSpc>
                <a:spcPct val="125000"/>
              </a:lnSpc>
              <a:spcBef>
                <a:spcPts val="300"/>
              </a:spcBef>
              <a:spcAft>
                <a:spcPts val="600"/>
              </a:spcAft>
              <a:buClr>
                <a:srgbClr val="262626"/>
              </a:buClr>
              <a:buSzTx/>
            </a:pPr>
            <a:r>
              <a:rPr lang="en-US" altLang="en-US"/>
              <a:t>QCDs Are Income-Tax Free – and They Suppress Medicare Premiums, Too</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Can I make a QCD from the qualified plan in which I participate? No. I must first effect a transfer from my qualified plan to a traditional IRA – and then make my QCDs from the traditional IRA.</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Can I make a QCD from my 403(b) plan? My Simple IRA? My SEP IRA? No, No, and No.</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Can I make a QCD to my donor advised fund? No.</a:t>
            </a:r>
            <a:endParaRPr lang="en-US" altLang="en-US"/>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DINSMORE &amp; SHOHL LLP  •  LEGAL COUNSEL • DINSMORE.COM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16</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1737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0" fontAlgn="base" hangingPunct="0">
              <a:spcAft>
                <a:spcPct val="0"/>
              </a:spcAft>
            </a:pPr>
            <a:r>
              <a:rPr lang="en-US">
                <a:solidFill>
                  <a:srgbClr val="404040"/>
                </a:solidFill>
              </a:rPr>
              <a:t>A Quick Tutorial on “Qualified Charitable Distributions” - QCDs</a:t>
            </a:r>
          </a:p>
        </p:txBody>
      </p:sp>
      <p:sp>
        <p:nvSpPr>
          <p:cNvPr id="4" name="Content Placeholder 3"/>
          <p:cNvSpPr>
            <a:spLocks noGrp="1"/>
          </p:cNvSpPr>
          <p:nvPr>
            <p:ph idx="1"/>
          </p:nvPr>
        </p:nvSpPr>
        <p:spPr>
          <a:xfrm>
            <a:off x="457200" y="1581150"/>
            <a:ext cx="8229600" cy="2590800"/>
          </a:xfrm>
        </p:spPr>
        <p:txBody>
          <a:bodyPr>
            <a:normAutofit/>
          </a:bodyPr>
          <a:lstStyle/>
          <a:p>
            <a:pPr lvl="0" eaLnBrk="0" fontAlgn="base" hangingPunct="0">
              <a:lnSpc>
                <a:spcPct val="125000"/>
              </a:lnSpc>
              <a:spcBef>
                <a:spcPts val="300"/>
              </a:spcBef>
              <a:spcAft>
                <a:spcPts val="600"/>
              </a:spcAft>
              <a:buClr>
                <a:srgbClr val="262626"/>
              </a:buClr>
              <a:buSzTx/>
            </a:pPr>
            <a:r>
              <a:rPr lang="en-US" altLang="en-US"/>
              <a:t>QCDs Are Income-Tax Free – and They Suppress Medicare Premiums, Too</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sz="1200"/>
              <a:t>What do QCDs do for me?</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a:t>They count toward my RMD requirement for the year. That saves me income taxes, reduces my Medicare premiums, and preserves tax-free growth in my IRA.</a:t>
            </a: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DINSMORE &amp; SHOHL LLP  •  LEGAL COUNSEL • DINSMORE.COM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17</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7435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0" fontAlgn="base" hangingPunct="0">
              <a:spcAft>
                <a:spcPct val="0"/>
              </a:spcAft>
            </a:pPr>
            <a:r>
              <a:rPr lang="en-US">
                <a:solidFill>
                  <a:srgbClr val="404040"/>
                </a:solidFill>
              </a:rPr>
              <a:t>A Quick Tutorial on “Qualified Charitable Distributions” - QCDs</a:t>
            </a:r>
          </a:p>
        </p:txBody>
      </p:sp>
      <p:sp>
        <p:nvSpPr>
          <p:cNvPr id="4" name="Content Placeholder 3"/>
          <p:cNvSpPr>
            <a:spLocks noGrp="1"/>
          </p:cNvSpPr>
          <p:nvPr>
            <p:ph idx="1"/>
          </p:nvPr>
        </p:nvSpPr>
        <p:spPr>
          <a:xfrm>
            <a:off x="457200" y="1581150"/>
            <a:ext cx="8229600" cy="2590800"/>
          </a:xfrm>
        </p:spPr>
        <p:txBody>
          <a:bodyPr>
            <a:normAutofit fontScale="62500" lnSpcReduction="20000"/>
          </a:bodyPr>
          <a:lstStyle/>
          <a:p>
            <a:pPr lvl="0" eaLnBrk="0" fontAlgn="base" hangingPunct="0">
              <a:lnSpc>
                <a:spcPct val="125000"/>
              </a:lnSpc>
              <a:spcBef>
                <a:spcPts val="300"/>
              </a:spcBef>
              <a:spcAft>
                <a:spcPts val="600"/>
              </a:spcAft>
              <a:buClr>
                <a:srgbClr val="262626"/>
              </a:buClr>
              <a:buSzTx/>
            </a:pPr>
            <a:r>
              <a:rPr lang="en-US" altLang="en-US"/>
              <a:t>QCDs Are Income-Tax Free – and They Suppress Medicare Premiums, Too</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sz="2000"/>
              <a:t>What do QCDs do for me?</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a:t>They are totally excluded from my income for income tax purposes. That’s better than an itemized deduction:</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a:t>Most donors won’t be itemizing any more, since the new standard deduction is now so high ($24,800 for joint filers for 2020)</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a:t>QCDs let donors keep their cake and eat it, too: they can claim the standard deduction </a:t>
            </a:r>
            <a:r>
              <a:rPr lang="en-US" altLang="en-US" b="1" i="1"/>
              <a:t>and</a:t>
            </a:r>
            <a:r>
              <a:rPr lang="en-US" altLang="en-US"/>
              <a:t> obtain the benefits of a deduction for their QCDs</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a:t>Itemized deductions don’t reduce Ohio state income taxes, and they won’t reduce exposure to higher Medicare premiums. </a:t>
            </a:r>
            <a:r>
              <a:rPr lang="en-US" altLang="en-US" b="1"/>
              <a:t>QCDs accomplish both feats!</a:t>
            </a: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DINSMORE &amp; SHOHL LLP  •  LEGAL COUNSEL • DINSMORE.COM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18</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3747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66950"/>
            <a:ext cx="8382000" cy="1143000"/>
          </a:xfrm>
        </p:spPr>
        <p:txBody>
          <a:bodyPr>
            <a:normAutofit fontScale="90000"/>
          </a:bodyPr>
          <a:lstStyle/>
          <a:p>
            <a:r>
              <a:rPr lang="en-US"/>
              <a:t>The Rules That Usually Apply If You Want to Rollover a Distribution from a Plan or IRA Back to the Distributing Plan/IRA or to Another IRA </a:t>
            </a:r>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19</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4722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66950"/>
            <a:ext cx="8382000" cy="2286000"/>
          </a:xfrm>
        </p:spPr>
        <p:txBody>
          <a:bodyPr/>
          <a:lstStyle/>
          <a:p>
            <a:r>
              <a:rPr lang="en-US"/>
              <a:t>A Quick Tutorial on “Required Minimum Distributions” – “RMDs”</a:t>
            </a:r>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2</a:t>
            </a:fld>
            <a:endParaRPr lang="en-US" baseline="30000"/>
          </a:p>
        </p:txBody>
      </p:sp>
    </p:spTree>
    <p:extLst>
      <p:ext uri="{BB962C8B-B14F-4D97-AF65-F5344CB8AC3E}">
        <p14:creationId xmlns:p14="http://schemas.microsoft.com/office/powerpoint/2010/main" val="97142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0" fontAlgn="base" hangingPunct="0">
              <a:spcAft>
                <a:spcPct val="0"/>
              </a:spcAft>
            </a:pPr>
            <a:r>
              <a:rPr lang="en-US" sz="1800">
                <a:solidFill>
                  <a:srgbClr val="404040"/>
                </a:solidFill>
              </a:rPr>
              <a:t>The Rules That Usually Apply If You Want to Rollover a Distribution from a Plan or IRA Back to the Distributing Plan/IRA or to Another IRA </a:t>
            </a:r>
          </a:p>
        </p:txBody>
      </p:sp>
      <p:sp>
        <p:nvSpPr>
          <p:cNvPr id="4" name="Content Placeholder 3"/>
          <p:cNvSpPr>
            <a:spLocks noGrp="1"/>
          </p:cNvSpPr>
          <p:nvPr>
            <p:ph idx="1"/>
          </p:nvPr>
        </p:nvSpPr>
        <p:spPr>
          <a:xfrm>
            <a:off x="457200" y="1581150"/>
            <a:ext cx="8229600" cy="2590800"/>
          </a:xfrm>
        </p:spPr>
        <p:txBody>
          <a:bodyPr>
            <a:normAutofit fontScale="47500" lnSpcReduction="20000"/>
          </a:bodyPr>
          <a:lstStyle/>
          <a:p>
            <a:pPr lvl="0" eaLnBrk="0" fontAlgn="base" hangingPunct="0">
              <a:lnSpc>
                <a:spcPct val="125000"/>
              </a:lnSpc>
              <a:spcBef>
                <a:spcPts val="300"/>
              </a:spcBef>
              <a:spcAft>
                <a:spcPts val="600"/>
              </a:spcAft>
              <a:buClr>
                <a:srgbClr val="262626"/>
              </a:buClr>
              <a:buSzTx/>
            </a:pPr>
            <a:r>
              <a:rPr lang="en-US" altLang="en-US" sz="2000"/>
              <a:t>Direct Transfers from One IRA Custodian to Another IRA Custodian or from a Qualified Plan to an IRA</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a:t>No limit on the number of transfers</a:t>
            </a:r>
          </a:p>
          <a:p>
            <a:pPr marL="0" lvl="2" indent="0" eaLnBrk="0" fontAlgn="base" hangingPunct="0">
              <a:lnSpc>
                <a:spcPct val="125000"/>
              </a:lnSpc>
              <a:spcBef>
                <a:spcPts val="300"/>
              </a:spcBef>
              <a:spcAft>
                <a:spcPts val="600"/>
              </a:spcAft>
              <a:buClr>
                <a:srgbClr val="262626"/>
              </a:buClr>
              <a:buSzPct val="80000"/>
              <a:buNone/>
            </a:pPr>
            <a:r>
              <a:rPr lang="en-US" altLang="en-US" b="1">
                <a:solidFill>
                  <a:srgbClr val="0070C0"/>
                </a:solidFill>
              </a:rPr>
              <a:t>Rollovers -- Distribution to Owner, and from Owner Back to Distributing Arrangement or to Another IRA ((remember – the general rule is, RMDs cannot be rolled over)</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a:t>Distribution from Qualified Plan: must complete the rollover within 60 days</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a:t>Distribution from IRA:</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a:t>Must complete the rollover within 60 days</a:t>
            </a:r>
          </a:p>
          <a:p>
            <a:pPr marL="1257300" lvl="3" indent="0" eaLnBrk="0" fontAlgn="base" hangingPunct="0">
              <a:lnSpc>
                <a:spcPct val="120000"/>
              </a:lnSpc>
              <a:spcBef>
                <a:spcPct val="0"/>
              </a:spcBef>
              <a:spcAft>
                <a:spcPts val="600"/>
              </a:spcAft>
              <a:buClr>
                <a:srgbClr val="262626"/>
              </a:buClr>
              <a:buSzPct val="80000"/>
              <a:buNone/>
            </a:pPr>
            <a:r>
              <a:rPr lang="en-US" altLang="en-US"/>
              <a:t>AND</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a:t>Only one rollover during any 12 consecutive month period, taking into account </a:t>
            </a:r>
            <a:r>
              <a:rPr lang="en-US" altLang="en-US" b="1"/>
              <a:t>all </a:t>
            </a:r>
            <a:r>
              <a:rPr lang="en-US" altLang="en-US"/>
              <a:t>IRAs</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a:t>Jeremy Donor has two IRAs, IRA #1 and IRA #2. Jeremy received a distribution from IRA #1 on July 1, 2019 and rolled over the distribution to IRA #2. Jeremy may not rollover any distributions from either IRA #1 OR IRA #2 again until July 1, 2020.</a:t>
            </a:r>
            <a:endParaRPr lang="en-US" altLang="en-US" b="1"/>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DINSMORE &amp; SHOHL LLP  •  LEGAL COUNSEL • DINSMORE.COM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20</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5739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66950"/>
            <a:ext cx="8382000" cy="1143000"/>
          </a:xfrm>
        </p:spPr>
        <p:txBody>
          <a:bodyPr/>
          <a:lstStyle/>
          <a:p>
            <a:r>
              <a:rPr lang="en-US"/>
              <a:t>What Did the CARES Act Do For Donors Who Must Receive RMDs?</a:t>
            </a:r>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21</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2388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CARES Act Eliminates the Need to Receive RMDs for 2020</a:t>
            </a:r>
          </a:p>
        </p:txBody>
      </p:sp>
      <p:sp>
        <p:nvSpPr>
          <p:cNvPr id="3" name="Content Placeholder 2"/>
          <p:cNvSpPr>
            <a:spLocks noGrp="1"/>
          </p:cNvSpPr>
          <p:nvPr>
            <p:ph idx="1"/>
          </p:nvPr>
        </p:nvSpPr>
        <p:spPr/>
        <p:txBody>
          <a:bodyPr>
            <a:normAutofit fontScale="92500" lnSpcReduction="20000"/>
          </a:bodyPr>
          <a:lstStyle/>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a:t>CARES Act enacted on March 27, 2020</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a:t>RMDs for qualified plans and IRAs are waived for 2020. (Individuals who wish to receive what would otherwise be a RMD may still do so.) (Roth IRAs aren’t subject to the RMD requirement.)</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t>The waiver applies to everyone who attained age 70-1/2 in 2019 or before.</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t>The waiver also applies to individuals who turned 70-1/2 in 2019 and did not receive the 2019 RMD by January 1, 2020.</a:t>
            </a:r>
          </a:p>
          <a:p>
            <a:endParaRPr lang="en-US"/>
          </a:p>
        </p:txBody>
      </p:sp>
    </p:spTree>
    <p:extLst>
      <p:ext uri="{BB962C8B-B14F-4D97-AF65-F5344CB8AC3E}">
        <p14:creationId xmlns:p14="http://schemas.microsoft.com/office/powerpoint/2010/main" val="31551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CARES Act Eliminates the Need to Receive RMDs for 2020</a:t>
            </a:r>
          </a:p>
        </p:txBody>
      </p:sp>
      <p:sp>
        <p:nvSpPr>
          <p:cNvPr id="3" name="Content Placeholder 2"/>
          <p:cNvSpPr>
            <a:spLocks noGrp="1"/>
          </p:cNvSpPr>
          <p:nvPr>
            <p:ph idx="1"/>
          </p:nvPr>
        </p:nvSpPr>
        <p:spPr/>
        <p:txBody>
          <a:bodyPr>
            <a:normAutofit/>
          </a:bodyPr>
          <a:lstStyle/>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a:t>Result: If Donors received a 2020 RMD (or, in the case of Donor who attained age 70-1/2 in 2019 and hadn’t received the 2019 RMD by January 1, 2020), that distribution lost its taint as an RMD. Donors could avoid all of the terrible consequences of receiving an RMD they really didn’t need, by rolling over the unwanted distributions to an IRA!</a:t>
            </a:r>
          </a:p>
        </p:txBody>
      </p:sp>
    </p:spTree>
    <p:extLst>
      <p:ext uri="{BB962C8B-B14F-4D97-AF65-F5344CB8AC3E}">
        <p14:creationId xmlns:p14="http://schemas.microsoft.com/office/powerpoint/2010/main" val="223731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CARES Act Eliminates the Need to Receive RMDs for 2020</a:t>
            </a:r>
          </a:p>
        </p:txBody>
      </p:sp>
      <p:sp>
        <p:nvSpPr>
          <p:cNvPr id="3" name="Content Placeholder 2"/>
          <p:cNvSpPr>
            <a:spLocks noGrp="1"/>
          </p:cNvSpPr>
          <p:nvPr>
            <p:ph idx="1"/>
          </p:nvPr>
        </p:nvSpPr>
        <p:spPr/>
        <p:txBody>
          <a:bodyPr>
            <a:normAutofit/>
          </a:bodyPr>
          <a:lstStyle/>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t>The problem: Since the CARES Act wasn’t enacted until March 27, 2020, many donors may have already received RMD distributions for 2020 and could not roll them over because of either the 60 day rule or the not more than once in 12 months rule.</a:t>
            </a:r>
          </a:p>
        </p:txBody>
      </p:sp>
    </p:spTree>
    <p:extLst>
      <p:ext uri="{BB962C8B-B14F-4D97-AF65-F5344CB8AC3E}">
        <p14:creationId xmlns:p14="http://schemas.microsoft.com/office/powerpoint/2010/main" val="336579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CARES Act Eliminates the Need to Receive RMDs for 2020</a:t>
            </a:r>
          </a:p>
        </p:txBody>
      </p:sp>
      <p:sp>
        <p:nvSpPr>
          <p:cNvPr id="3" name="Content Placeholder 2"/>
          <p:cNvSpPr>
            <a:spLocks noGrp="1"/>
          </p:cNvSpPr>
          <p:nvPr>
            <p:ph idx="1"/>
          </p:nvPr>
        </p:nvSpPr>
        <p:spPr/>
        <p:txBody>
          <a:bodyPr>
            <a:normAutofit fontScale="70000" lnSpcReduction="20000"/>
          </a:bodyPr>
          <a:lstStyle/>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t>Example. Bill Donor receives his RMDs from his IRA in the form of monthly distributions. He received the 2020 RMD monthly distributions on January 26, 2020, February 26, 2020 and March 26, 2020.</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t>The 60 day rule will make it impossible to rollover the January distribution</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t>Bill Donor can rollover the February distribution – if he hurries and completes the rollover by April 25. That was difficult for most donors, for they may not have learned of the issue in time.</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t>If Bill Donor did successfully meet the 60 day rule for the February distribution, the not more than once in 12 months rule prohibits rolling over the March distribution.</a:t>
            </a:r>
          </a:p>
          <a:p>
            <a:endParaRPr lang="en-US"/>
          </a:p>
        </p:txBody>
      </p:sp>
    </p:spTree>
    <p:extLst>
      <p:ext uri="{BB962C8B-B14F-4D97-AF65-F5344CB8AC3E}">
        <p14:creationId xmlns:p14="http://schemas.microsoft.com/office/powerpoint/2010/main" val="88399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66950"/>
            <a:ext cx="8382000" cy="1143000"/>
          </a:xfrm>
        </p:spPr>
        <p:txBody>
          <a:bodyPr/>
          <a:lstStyle/>
          <a:p>
            <a:r>
              <a:rPr lang="en-US"/>
              <a:t>The IRS Comes to the Rescue</a:t>
            </a:r>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26</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671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0" fontAlgn="base" hangingPunct="0">
              <a:spcAft>
                <a:spcPct val="0"/>
              </a:spcAft>
            </a:pPr>
            <a:r>
              <a:rPr lang="en-US">
                <a:solidFill>
                  <a:srgbClr val="404040"/>
                </a:solidFill>
              </a:rPr>
              <a:t>The IRS Comes to the Rescue</a:t>
            </a:r>
          </a:p>
        </p:txBody>
      </p:sp>
      <p:sp>
        <p:nvSpPr>
          <p:cNvPr id="4" name="Content Placeholder 3"/>
          <p:cNvSpPr>
            <a:spLocks noGrp="1"/>
          </p:cNvSpPr>
          <p:nvPr>
            <p:ph idx="1"/>
          </p:nvPr>
        </p:nvSpPr>
        <p:spPr/>
        <p:txBody>
          <a:bodyPr>
            <a:normAutofit/>
          </a:bodyPr>
          <a:lstStyle/>
          <a:p>
            <a:pPr marL="0" lvl="1" indent="0" eaLnBrk="0" fontAlgn="base" hangingPunct="0">
              <a:lnSpc>
                <a:spcPct val="120000"/>
              </a:lnSpc>
              <a:spcBef>
                <a:spcPct val="0"/>
              </a:spcBef>
              <a:spcAft>
                <a:spcPts val="600"/>
              </a:spcAft>
              <a:buClr>
                <a:srgbClr val="262626"/>
              </a:buClr>
              <a:buSzPct val="80000"/>
              <a:buNone/>
            </a:pPr>
            <a:r>
              <a:rPr lang="en-US" altLang="en-US">
                <a:solidFill>
                  <a:srgbClr val="0070C0"/>
                </a:solidFill>
              </a:rPr>
              <a:t>IRS Notice 2020-23 extended the permissible 60-day rollover period until July 15, 2020, but only for distributions received between February 1, 2020 and May 15, 2020.</a:t>
            </a:r>
          </a:p>
          <a:p>
            <a:pPr lvl="1" eaLnBrk="0" fontAlgn="base" hangingPunct="0">
              <a:lnSpc>
                <a:spcPct val="120000"/>
              </a:lnSpc>
              <a:spcBef>
                <a:spcPct val="0"/>
              </a:spcBef>
              <a:spcAft>
                <a:spcPts val="600"/>
              </a:spcAft>
              <a:buClr>
                <a:srgbClr val="262626"/>
              </a:buClr>
              <a:buSzPct val="80000"/>
              <a:buFont typeface="Arial" panose="020B0604020202020204" pitchFamily="34" charset="0"/>
              <a:buChar char="→"/>
            </a:pPr>
            <a:r>
              <a:rPr lang="en-US" altLang="en-US"/>
              <a:t>Rats. It’s already well beyond May 15 – and Notice 2020-23 did not waive the not more than once in 12 months rule. That doesn’t do Bill Donor any good.</a:t>
            </a: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27</a:t>
            </a:fld>
            <a:endParaRPr lang="en-US" baseline="30000"/>
          </a:p>
        </p:txBody>
      </p:sp>
    </p:spTree>
    <p:extLst>
      <p:ext uri="{BB962C8B-B14F-4D97-AF65-F5344CB8AC3E}">
        <p14:creationId xmlns:p14="http://schemas.microsoft.com/office/powerpoint/2010/main" val="395914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0" fontAlgn="base" hangingPunct="0">
              <a:spcAft>
                <a:spcPct val="0"/>
              </a:spcAft>
            </a:pPr>
            <a:r>
              <a:rPr lang="en-US">
                <a:solidFill>
                  <a:srgbClr val="404040"/>
                </a:solidFill>
              </a:rPr>
              <a:t>The IRS Comes to the Rescue Again</a:t>
            </a:r>
          </a:p>
        </p:txBody>
      </p:sp>
      <p:sp>
        <p:nvSpPr>
          <p:cNvPr id="4" name="Content Placeholder 3"/>
          <p:cNvSpPr>
            <a:spLocks noGrp="1"/>
          </p:cNvSpPr>
          <p:nvPr>
            <p:ph idx="1"/>
          </p:nvPr>
        </p:nvSpPr>
        <p:spPr/>
        <p:txBody>
          <a:bodyPr>
            <a:normAutofit/>
          </a:bodyPr>
          <a:lstStyle/>
          <a:p>
            <a:pPr marL="0" lvl="1" indent="0" eaLnBrk="0" fontAlgn="base" hangingPunct="0">
              <a:lnSpc>
                <a:spcPct val="120000"/>
              </a:lnSpc>
              <a:spcBef>
                <a:spcPct val="0"/>
              </a:spcBef>
              <a:spcAft>
                <a:spcPts val="600"/>
              </a:spcAft>
              <a:buClr>
                <a:srgbClr val="262626"/>
              </a:buClr>
              <a:buSzPct val="80000"/>
              <a:buNone/>
            </a:pPr>
            <a:r>
              <a:rPr lang="en-US" altLang="en-US">
                <a:solidFill>
                  <a:srgbClr val="0070C0"/>
                </a:solidFill>
              </a:rPr>
              <a:t>IRS Notice 2020-51: IRS has expanded the ability to make rollovers in three ways for IRA owners:</a:t>
            </a:r>
          </a:p>
          <a:p>
            <a:pPr marL="628650" lvl="1" indent="-285750" eaLnBrk="0" fontAlgn="base" hangingPunct="0">
              <a:lnSpc>
                <a:spcPct val="120000"/>
              </a:lnSpc>
              <a:spcBef>
                <a:spcPct val="0"/>
              </a:spcBef>
              <a:spcAft>
                <a:spcPts val="600"/>
              </a:spcAft>
              <a:buClr>
                <a:srgbClr val="262626"/>
              </a:buClr>
              <a:buSzPct val="80000"/>
              <a:buFont typeface="Segoe UI" panose="020B0502040204020203" pitchFamily="34" charset="0"/>
              <a:buChar char="→"/>
            </a:pPr>
            <a:r>
              <a:rPr lang="en-US" altLang="en-US">
                <a:solidFill>
                  <a:schemeClr val="tx1"/>
                </a:solidFill>
              </a:rPr>
              <a:t>All distributions received since January 1, 2020 are now eligible for rollover</a:t>
            </a:r>
          </a:p>
          <a:p>
            <a:pPr marL="628650" lvl="1" indent="-285750" eaLnBrk="0" fontAlgn="base" hangingPunct="0">
              <a:lnSpc>
                <a:spcPct val="120000"/>
              </a:lnSpc>
              <a:spcBef>
                <a:spcPct val="0"/>
              </a:spcBef>
              <a:spcAft>
                <a:spcPts val="600"/>
              </a:spcAft>
              <a:buClr>
                <a:srgbClr val="262626"/>
              </a:buClr>
              <a:buSzPct val="80000"/>
              <a:buFont typeface="Segoe UI" panose="020B0502040204020203" pitchFamily="34" charset="0"/>
              <a:buChar char="→"/>
            </a:pPr>
            <a:r>
              <a:rPr lang="en-US" altLang="en-US">
                <a:solidFill>
                  <a:schemeClr val="tx1"/>
                </a:solidFill>
              </a:rPr>
              <a:t>Rollovers now can be completed by AUGUST 31, 2020</a:t>
            </a:r>
          </a:p>
          <a:p>
            <a:pPr marL="628650" lvl="1" indent="-285750" eaLnBrk="0" fontAlgn="base" hangingPunct="0">
              <a:lnSpc>
                <a:spcPct val="120000"/>
              </a:lnSpc>
              <a:spcBef>
                <a:spcPct val="0"/>
              </a:spcBef>
              <a:spcAft>
                <a:spcPts val="600"/>
              </a:spcAft>
              <a:buClr>
                <a:srgbClr val="262626"/>
              </a:buClr>
              <a:buSzPct val="80000"/>
              <a:buFont typeface="Segoe UI" panose="020B0502040204020203" pitchFamily="34" charset="0"/>
              <a:buChar char="→"/>
            </a:pPr>
            <a:r>
              <a:rPr lang="en-US" altLang="en-US"/>
              <a:t>IRS has waived the not more than once in 12 months rule, too.</a:t>
            </a:r>
          </a:p>
          <a:p>
            <a:pPr eaLnBrk="0" fontAlgn="base" hangingPunct="0">
              <a:lnSpc>
                <a:spcPct val="120000"/>
              </a:lnSpc>
              <a:spcBef>
                <a:spcPct val="0"/>
              </a:spcBef>
              <a:spcAft>
                <a:spcPts val="600"/>
              </a:spcAft>
              <a:buClr>
                <a:srgbClr val="262626"/>
              </a:buClr>
              <a:buSzPct val="80000"/>
            </a:pPr>
            <a:endParaRPr lang="en-US" altLang="en-US">
              <a:solidFill>
                <a:schemeClr val="tx1"/>
              </a:solidFill>
            </a:endParaRP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28</a:t>
            </a:fld>
            <a:endParaRPr lang="en-US" baseline="30000"/>
          </a:p>
        </p:txBody>
      </p:sp>
    </p:spTree>
    <p:extLst>
      <p:ext uri="{BB962C8B-B14F-4D97-AF65-F5344CB8AC3E}">
        <p14:creationId xmlns:p14="http://schemas.microsoft.com/office/powerpoint/2010/main" val="210672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0" fontAlgn="base" hangingPunct="0">
              <a:spcAft>
                <a:spcPct val="0"/>
              </a:spcAft>
            </a:pPr>
            <a:r>
              <a:rPr lang="en-US">
                <a:solidFill>
                  <a:srgbClr val="404040"/>
                </a:solidFill>
              </a:rPr>
              <a:t>The IRS Comes to the Rescue Again</a:t>
            </a:r>
          </a:p>
        </p:txBody>
      </p:sp>
      <p:sp>
        <p:nvSpPr>
          <p:cNvPr id="4" name="Content Placeholder 3"/>
          <p:cNvSpPr>
            <a:spLocks noGrp="1"/>
          </p:cNvSpPr>
          <p:nvPr>
            <p:ph idx="1"/>
          </p:nvPr>
        </p:nvSpPr>
        <p:spPr/>
        <p:txBody>
          <a:bodyPr>
            <a:normAutofit fontScale="92500"/>
          </a:bodyPr>
          <a:lstStyle/>
          <a:p>
            <a:pPr marL="0" lvl="1" indent="0" eaLnBrk="0" fontAlgn="base" hangingPunct="0">
              <a:lnSpc>
                <a:spcPct val="120000"/>
              </a:lnSpc>
              <a:spcBef>
                <a:spcPct val="0"/>
              </a:spcBef>
              <a:spcAft>
                <a:spcPts val="600"/>
              </a:spcAft>
              <a:buClr>
                <a:srgbClr val="262626"/>
              </a:buClr>
              <a:buSzPct val="80000"/>
              <a:buNone/>
            </a:pPr>
            <a:r>
              <a:rPr lang="en-US" altLang="en-US">
                <a:solidFill>
                  <a:srgbClr val="0070C0"/>
                </a:solidFill>
              </a:rPr>
              <a:t>IRS Notice 2020-51: IRS has expanded the ability to make rollovers in three ways for IRA owners:</a:t>
            </a:r>
          </a:p>
          <a:p>
            <a:pPr marL="628650" lvl="1" indent="-285750" eaLnBrk="0" fontAlgn="base" hangingPunct="0">
              <a:lnSpc>
                <a:spcPct val="120000"/>
              </a:lnSpc>
              <a:spcBef>
                <a:spcPct val="0"/>
              </a:spcBef>
              <a:spcAft>
                <a:spcPts val="600"/>
              </a:spcAft>
              <a:buClr>
                <a:srgbClr val="262626"/>
              </a:buClr>
              <a:buSzPct val="80000"/>
              <a:buFont typeface="Segoe UI" panose="020B0502040204020203" pitchFamily="34" charset="0"/>
              <a:buChar char="→"/>
            </a:pPr>
            <a:r>
              <a:rPr lang="en-US" altLang="en-US"/>
              <a:t>Watch out: Notice 2020-51 says that IRA owners and non-spouse beneficiaries who received a 2020 RMD and who need relief from the 60 day rule or the not more than once in 12 months rule in order to complete a rollover must repay the distribution to the IRA from which the distribution was received.</a:t>
            </a:r>
          </a:p>
          <a:p>
            <a:pPr marL="285750" indent="-285750" eaLnBrk="0" fontAlgn="base" hangingPunct="0">
              <a:lnSpc>
                <a:spcPct val="120000"/>
              </a:lnSpc>
              <a:spcBef>
                <a:spcPct val="0"/>
              </a:spcBef>
              <a:spcAft>
                <a:spcPts val="600"/>
              </a:spcAft>
              <a:buClr>
                <a:srgbClr val="262626"/>
              </a:buClr>
              <a:buSzPct val="80000"/>
              <a:buFont typeface="Segoe UI" panose="020B0502040204020203" pitchFamily="34" charset="0"/>
              <a:buChar char="→"/>
            </a:pPr>
            <a:endParaRPr lang="en-US" altLang="en-US">
              <a:solidFill>
                <a:schemeClr val="tx1"/>
              </a:solidFill>
            </a:endParaRP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29</a:t>
            </a:fld>
            <a:endParaRPr lang="en-US" baseline="30000"/>
          </a:p>
        </p:txBody>
      </p:sp>
    </p:spTree>
    <p:extLst>
      <p:ext uri="{BB962C8B-B14F-4D97-AF65-F5344CB8AC3E}">
        <p14:creationId xmlns:p14="http://schemas.microsoft.com/office/powerpoint/2010/main" val="206198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0" fontAlgn="base" hangingPunct="0">
              <a:spcAft>
                <a:spcPct val="0"/>
              </a:spcAft>
            </a:pPr>
            <a:r>
              <a:rPr lang="en-US">
                <a:solidFill>
                  <a:srgbClr val="404040"/>
                </a:solidFill>
              </a:rPr>
              <a:t>A Quick Tutorial on “Required Minimum Distributions” - RMDs</a:t>
            </a:r>
          </a:p>
        </p:txBody>
      </p:sp>
      <p:sp>
        <p:nvSpPr>
          <p:cNvPr id="4" name="Content Placeholder 3"/>
          <p:cNvSpPr>
            <a:spLocks noGrp="1"/>
          </p:cNvSpPr>
          <p:nvPr>
            <p:ph idx="1"/>
          </p:nvPr>
        </p:nvSpPr>
        <p:spPr>
          <a:xfrm>
            <a:off x="457200" y="1733550"/>
            <a:ext cx="8229600" cy="2590800"/>
          </a:xfrm>
        </p:spPr>
        <p:txBody>
          <a:bodyPr>
            <a:normAutofit/>
          </a:bodyPr>
          <a:lstStyle/>
          <a:p>
            <a:pPr eaLnBrk="0" fontAlgn="base" hangingPunct="0">
              <a:lnSpc>
                <a:spcPct val="125000"/>
              </a:lnSpc>
              <a:spcBef>
                <a:spcPts val="300"/>
              </a:spcBef>
              <a:spcAft>
                <a:spcPts val="600"/>
              </a:spcAft>
              <a:buClr>
                <a:srgbClr val="262626"/>
              </a:buClr>
              <a:buSzTx/>
              <a:buFont typeface="Lucida Grande"/>
            </a:pPr>
            <a:r>
              <a:rPr lang="en-US" altLang="en-US" sz="1800"/>
              <a:t>RMD Rules Prior to the End of 2019:</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a:t>Participants in traditional IRAs and qualified retirement plans must begin receiving distributions with the year in which they reach age 70-1/2</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This requirement forces distributions which must be included in income, whether the owner needs the distribution or not. And these distributions may not be rolled over tax-free to another IRA or plan.</a:t>
            </a: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3</a:t>
            </a:fld>
            <a:endParaRPr lang="en-US" baseline="30000"/>
          </a:p>
        </p:txBody>
      </p:sp>
    </p:spTree>
    <p:extLst>
      <p:ext uri="{BB962C8B-B14F-4D97-AF65-F5344CB8AC3E}">
        <p14:creationId xmlns:p14="http://schemas.microsoft.com/office/powerpoint/2010/main" val="395914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66950"/>
            <a:ext cx="8382000" cy="1143000"/>
          </a:xfrm>
        </p:spPr>
        <p:txBody>
          <a:bodyPr/>
          <a:lstStyle/>
          <a:p>
            <a:r>
              <a:rPr lang="en-US"/>
              <a:t>Tips for Our Donors</a:t>
            </a:r>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30</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4402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0" fontAlgn="base" hangingPunct="0">
              <a:spcAft>
                <a:spcPct val="0"/>
              </a:spcAft>
            </a:pPr>
            <a:r>
              <a:rPr lang="en-US">
                <a:solidFill>
                  <a:srgbClr val="404040"/>
                </a:solidFill>
              </a:rPr>
              <a:t>Tips for Our Donors</a:t>
            </a:r>
          </a:p>
        </p:txBody>
      </p:sp>
      <p:sp>
        <p:nvSpPr>
          <p:cNvPr id="4" name="Content Placeholder 3"/>
          <p:cNvSpPr>
            <a:spLocks noGrp="1"/>
          </p:cNvSpPr>
          <p:nvPr>
            <p:ph idx="1"/>
          </p:nvPr>
        </p:nvSpPr>
        <p:spPr>
          <a:xfrm>
            <a:off x="457200" y="1581150"/>
            <a:ext cx="8229600" cy="2590800"/>
          </a:xfrm>
        </p:spPr>
        <p:txBody>
          <a:bodyPr>
            <a:normAutofit/>
          </a:bodyPr>
          <a:lstStyle/>
          <a:p>
            <a:pPr lvl="0" eaLnBrk="0" fontAlgn="base" hangingPunct="0">
              <a:lnSpc>
                <a:spcPct val="125000"/>
              </a:lnSpc>
              <a:spcBef>
                <a:spcPts val="300"/>
              </a:spcBef>
              <a:spcAft>
                <a:spcPts val="600"/>
              </a:spcAft>
              <a:buClr>
                <a:srgbClr val="262626"/>
              </a:buClr>
              <a:buSzTx/>
            </a:pPr>
            <a:r>
              <a:rPr lang="en-US" altLang="en-US"/>
              <a:t>Remember the Plight of Bill Donor?</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Bill Donor received three monthly distributions. What can Bill do?</a:t>
            </a: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DINSMORE &amp; SHOHL LLP  •  LEGAL COUNSEL • DINSMORE.COM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31</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1417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0" fontAlgn="base" hangingPunct="0">
              <a:spcAft>
                <a:spcPct val="0"/>
              </a:spcAft>
            </a:pPr>
            <a:r>
              <a:rPr lang="en-US">
                <a:solidFill>
                  <a:srgbClr val="404040"/>
                </a:solidFill>
              </a:rPr>
              <a:t>Tips for Our Donors</a:t>
            </a:r>
          </a:p>
        </p:txBody>
      </p:sp>
      <p:sp>
        <p:nvSpPr>
          <p:cNvPr id="4" name="Content Placeholder 3"/>
          <p:cNvSpPr>
            <a:spLocks noGrp="1"/>
          </p:cNvSpPr>
          <p:nvPr>
            <p:ph idx="1"/>
          </p:nvPr>
        </p:nvSpPr>
        <p:spPr>
          <a:xfrm>
            <a:off x="457200" y="1581150"/>
            <a:ext cx="8229600" cy="2590800"/>
          </a:xfrm>
        </p:spPr>
        <p:txBody>
          <a:bodyPr>
            <a:normAutofit fontScale="70000" lnSpcReduction="20000"/>
          </a:bodyPr>
          <a:lstStyle/>
          <a:p>
            <a:pPr lvl="0" eaLnBrk="0" fontAlgn="base" hangingPunct="0">
              <a:lnSpc>
                <a:spcPct val="125000"/>
              </a:lnSpc>
              <a:spcBef>
                <a:spcPts val="300"/>
              </a:spcBef>
              <a:spcAft>
                <a:spcPts val="600"/>
              </a:spcAft>
              <a:buClr>
                <a:srgbClr val="262626"/>
              </a:buClr>
              <a:buSzTx/>
            </a:pPr>
            <a:r>
              <a:rPr lang="en-US" altLang="en-US"/>
              <a:t>Remember the Plight of Bill Donor?</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Bill can</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sz="1600"/>
              <a:t>Return all three monthly distributions to the distributing IRA. Phew! We’ve just avoided tax for 2020 and postponed any increased Medicare premiums. But Bill also boosted the size of the IRA – and that will increase RMDs next year.</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sz="1600"/>
              <a:t>Bill could create a new IRA and directly transfer the returned amounts from Old IRA to New IRA (there are no limits on these transfers)</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sz="1600"/>
              <a:t>Bill now has an IRA that he can use to:</a:t>
            </a:r>
          </a:p>
          <a:p>
            <a:pPr marL="2000250" lvl="4" indent="-285750" eaLnBrk="0" fontAlgn="base" hangingPunct="0">
              <a:lnSpc>
                <a:spcPct val="120000"/>
              </a:lnSpc>
              <a:spcBef>
                <a:spcPct val="0"/>
              </a:spcBef>
              <a:spcAft>
                <a:spcPts val="600"/>
              </a:spcAft>
              <a:buClr>
                <a:srgbClr val="262626"/>
              </a:buClr>
              <a:buSzPct val="80000"/>
              <a:buFont typeface="Lucida Grande"/>
              <a:buChar char="➝"/>
            </a:pPr>
            <a:r>
              <a:rPr lang="en-US" altLang="en-US" sz="1600"/>
              <a:t>Designate Charity as the beneficiary; and</a:t>
            </a:r>
          </a:p>
          <a:p>
            <a:pPr marL="2000250" lvl="4" indent="-285750" eaLnBrk="0" fontAlgn="base" hangingPunct="0">
              <a:lnSpc>
                <a:spcPct val="120000"/>
              </a:lnSpc>
              <a:spcBef>
                <a:spcPct val="0"/>
              </a:spcBef>
              <a:spcAft>
                <a:spcPts val="600"/>
              </a:spcAft>
              <a:buClr>
                <a:srgbClr val="262626"/>
              </a:buClr>
              <a:buSzPct val="80000"/>
              <a:buFont typeface="Lucida Grande"/>
              <a:buChar char="➝"/>
            </a:pPr>
            <a:r>
              <a:rPr lang="en-US" altLang="en-US" sz="1600"/>
              <a:t>Make QCDs. Those QCDs can help Charity now – they can also go into Charity’s Endowment Fund to permanently benefit Charity!</a:t>
            </a: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DINSMORE &amp; SHOHL LLP  •  LEGAL COUNSEL • DINSMORE.COM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32</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0940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0" fontAlgn="base" hangingPunct="0">
              <a:spcAft>
                <a:spcPct val="0"/>
              </a:spcAft>
            </a:pPr>
            <a:r>
              <a:rPr lang="en-US">
                <a:solidFill>
                  <a:srgbClr val="404040"/>
                </a:solidFill>
              </a:rPr>
              <a:t>Tips for Our Donors</a:t>
            </a:r>
          </a:p>
        </p:txBody>
      </p:sp>
      <p:sp>
        <p:nvSpPr>
          <p:cNvPr id="4" name="Content Placeholder 3"/>
          <p:cNvSpPr>
            <a:spLocks noGrp="1"/>
          </p:cNvSpPr>
          <p:nvPr>
            <p:ph idx="1"/>
          </p:nvPr>
        </p:nvSpPr>
        <p:spPr>
          <a:xfrm>
            <a:off x="457200" y="1581150"/>
            <a:ext cx="8229600" cy="2590800"/>
          </a:xfrm>
        </p:spPr>
        <p:txBody>
          <a:bodyPr>
            <a:normAutofit fontScale="92500" lnSpcReduction="10000"/>
          </a:bodyPr>
          <a:lstStyle/>
          <a:p>
            <a:pPr lvl="0" eaLnBrk="0" fontAlgn="base" hangingPunct="0">
              <a:lnSpc>
                <a:spcPct val="125000"/>
              </a:lnSpc>
              <a:spcBef>
                <a:spcPts val="300"/>
              </a:spcBef>
              <a:spcAft>
                <a:spcPts val="600"/>
              </a:spcAft>
              <a:buClr>
                <a:srgbClr val="262626"/>
              </a:buClr>
              <a:buSzTx/>
            </a:pPr>
            <a:r>
              <a:rPr lang="en-US" altLang="en-US"/>
              <a:t>Remember the Plight of Bill Donor?</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dirty="0"/>
              <a:t>Bill can</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sz="1600" dirty="0"/>
              <a:t>Bill simplifies his charitable and estate planning.</a:t>
            </a:r>
          </a:p>
          <a:p>
            <a:pPr marL="1543050" lvl="3" indent="-285750" eaLnBrk="0" fontAlgn="base" hangingPunct="0">
              <a:lnSpc>
                <a:spcPct val="120000"/>
              </a:lnSpc>
              <a:spcBef>
                <a:spcPct val="0"/>
              </a:spcBef>
              <a:spcAft>
                <a:spcPts val="600"/>
              </a:spcAft>
              <a:buClr>
                <a:srgbClr val="262626"/>
              </a:buClr>
              <a:buSzPct val="80000"/>
              <a:buFont typeface="Lucida Grande"/>
              <a:buChar char="➝"/>
            </a:pPr>
            <a:r>
              <a:rPr lang="en-US" altLang="en-US" sz="1600" dirty="0"/>
              <a:t>Bill can care for children and grandchildren with stocks, for example, instead of as IRA beneficiaries:</a:t>
            </a:r>
          </a:p>
          <a:p>
            <a:pPr marL="2000250" lvl="4" indent="-285750" eaLnBrk="0" fontAlgn="base" hangingPunct="0">
              <a:lnSpc>
                <a:spcPct val="120000"/>
              </a:lnSpc>
              <a:spcBef>
                <a:spcPct val="0"/>
              </a:spcBef>
              <a:spcAft>
                <a:spcPts val="600"/>
              </a:spcAft>
              <a:buClr>
                <a:srgbClr val="262626"/>
              </a:buClr>
              <a:buSzPct val="80000"/>
              <a:buFont typeface="Lucida Grande"/>
              <a:buChar char="➝"/>
            </a:pPr>
            <a:r>
              <a:rPr lang="en-US" altLang="en-US" sz="1600" dirty="0"/>
              <a:t>no tax to children/grandchildren when they sell for they get a “stepped up basis.”</a:t>
            </a:r>
          </a:p>
          <a:p>
            <a:pPr marL="2000250" lvl="4" indent="-285750" eaLnBrk="0" fontAlgn="base" hangingPunct="0">
              <a:lnSpc>
                <a:spcPct val="120000"/>
              </a:lnSpc>
              <a:spcBef>
                <a:spcPct val="0"/>
              </a:spcBef>
              <a:spcAft>
                <a:spcPts val="600"/>
              </a:spcAft>
              <a:buClr>
                <a:srgbClr val="262626"/>
              </a:buClr>
              <a:buSzPct val="80000"/>
              <a:buFont typeface="Lucida Grande"/>
              <a:buChar char="➝"/>
            </a:pPr>
            <a:r>
              <a:rPr lang="en-US" altLang="en-US" sz="1600" dirty="0"/>
              <a:t>And whatever’s left in the IRA goes to Charity – all of it, without tax!</a:t>
            </a: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DINSMORE &amp; SHOHL LLP  •  LEGAL COUNSEL • DINSMORE.COM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33</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3197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04950"/>
            <a:ext cx="7010400" cy="1219200"/>
          </a:xfrm>
        </p:spPr>
        <p:txBody>
          <a:bodyPr>
            <a:normAutofit/>
          </a:bodyPr>
          <a:lstStyle/>
          <a:p>
            <a:pPr algn="ctr"/>
            <a:br>
              <a:rPr lang="en-US"/>
            </a:br>
            <a:r>
              <a:rPr lang="en-US" sz="4000"/>
              <a:t>Questions?</a:t>
            </a:r>
          </a:p>
        </p:txBody>
      </p:sp>
    </p:spTree>
    <p:extLst>
      <p:ext uri="{BB962C8B-B14F-4D97-AF65-F5344CB8AC3E}">
        <p14:creationId xmlns:p14="http://schemas.microsoft.com/office/powerpoint/2010/main" val="54757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83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0" fontAlgn="base" hangingPunct="0">
              <a:spcAft>
                <a:spcPct val="0"/>
              </a:spcAft>
            </a:pPr>
            <a:r>
              <a:rPr lang="en-US">
                <a:solidFill>
                  <a:srgbClr val="404040"/>
                </a:solidFill>
              </a:rPr>
              <a:t>A Quick Tutorial on “Required Minimum Distributions” - RMDs</a:t>
            </a:r>
          </a:p>
        </p:txBody>
      </p:sp>
      <p:sp>
        <p:nvSpPr>
          <p:cNvPr id="4" name="Content Placeholder 3"/>
          <p:cNvSpPr>
            <a:spLocks noGrp="1"/>
          </p:cNvSpPr>
          <p:nvPr>
            <p:ph idx="1"/>
          </p:nvPr>
        </p:nvSpPr>
        <p:spPr>
          <a:xfrm>
            <a:off x="457200" y="1504950"/>
            <a:ext cx="8229600" cy="2667000"/>
          </a:xfrm>
        </p:spPr>
        <p:txBody>
          <a:bodyPr>
            <a:normAutofit/>
          </a:bodyPr>
          <a:lstStyle/>
          <a:p>
            <a:pPr eaLnBrk="0" fontAlgn="base" hangingPunct="0">
              <a:lnSpc>
                <a:spcPct val="125000"/>
              </a:lnSpc>
              <a:spcBef>
                <a:spcPts val="300"/>
              </a:spcBef>
              <a:spcAft>
                <a:spcPts val="600"/>
              </a:spcAft>
              <a:buClr>
                <a:srgbClr val="262626"/>
              </a:buClr>
              <a:buSzTx/>
              <a:buFont typeface="Lucida Grande"/>
            </a:pPr>
            <a:r>
              <a:rPr lang="en-US" altLang="en-US" sz="1800"/>
              <a:t>RMD Rules Prior to the End of 2019:</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a:t>Participants in traditional IRAs and qualified retirement plans must begin receiving distributions with the year in which they reach age 70-1/2</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Medicare Part B (outpatient and physician) and Part D (drugs) premiums increase as income increases, too. Look back two years.</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Result: extra 2020 income from RMDs will drive up 2022 Medicare premiums</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And that increase is nothing to sneeze at:</a:t>
            </a: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4</a:t>
            </a:fld>
            <a:endParaRPr lang="en-US" baseline="30000"/>
          </a:p>
        </p:txBody>
      </p:sp>
    </p:spTree>
    <p:extLst>
      <p:ext uri="{BB962C8B-B14F-4D97-AF65-F5344CB8AC3E}">
        <p14:creationId xmlns:p14="http://schemas.microsoft.com/office/powerpoint/2010/main" val="334691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Higher Income Boosts Medicare Part B Monthly Premiums</a:t>
            </a:r>
          </a:p>
        </p:txBody>
      </p:sp>
      <p:pic>
        <p:nvPicPr>
          <p:cNvPr id="4" name="Content Placeholder 3"/>
          <p:cNvPicPr>
            <a:picLocks noGrp="1" noChangeAspect="1"/>
          </p:cNvPicPr>
          <p:nvPr>
            <p:ph idx="1"/>
          </p:nvPr>
        </p:nvPicPr>
        <p:blipFill>
          <a:blip r:embed="rId2"/>
          <a:stretch>
            <a:fillRect/>
          </a:stretch>
        </p:blipFill>
        <p:spPr>
          <a:xfrm>
            <a:off x="2057400" y="1504950"/>
            <a:ext cx="4343400" cy="2743200"/>
          </a:xfrm>
          <a:prstGeom prst="rect">
            <a:avLst/>
          </a:prstGeom>
        </p:spPr>
      </p:pic>
    </p:spTree>
    <p:extLst>
      <p:ext uri="{BB962C8B-B14F-4D97-AF65-F5344CB8AC3E}">
        <p14:creationId xmlns:p14="http://schemas.microsoft.com/office/powerpoint/2010/main" val="331703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Higher Income Boosts Medicare Part D (Drugs) Monthly Premiums</a:t>
            </a:r>
          </a:p>
        </p:txBody>
      </p:sp>
      <p:pic>
        <p:nvPicPr>
          <p:cNvPr id="4" name="Content Placeholder 3"/>
          <p:cNvPicPr>
            <a:picLocks noGrp="1" noChangeAspect="1"/>
          </p:cNvPicPr>
          <p:nvPr>
            <p:ph idx="1"/>
          </p:nvPr>
        </p:nvPicPr>
        <p:blipFill>
          <a:blip r:embed="rId2"/>
          <a:stretch>
            <a:fillRect/>
          </a:stretch>
        </p:blipFill>
        <p:spPr>
          <a:xfrm>
            <a:off x="2362200" y="1504950"/>
            <a:ext cx="3581399" cy="2667000"/>
          </a:xfrm>
          <a:prstGeom prst="rect">
            <a:avLst/>
          </a:prstGeom>
        </p:spPr>
      </p:pic>
    </p:spTree>
    <p:extLst>
      <p:ext uri="{BB962C8B-B14F-4D97-AF65-F5344CB8AC3E}">
        <p14:creationId xmlns:p14="http://schemas.microsoft.com/office/powerpoint/2010/main" val="138450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0" fontAlgn="base" hangingPunct="0">
              <a:spcAft>
                <a:spcPct val="0"/>
              </a:spcAft>
            </a:pPr>
            <a:r>
              <a:rPr lang="en-US">
                <a:solidFill>
                  <a:srgbClr val="404040"/>
                </a:solidFill>
              </a:rPr>
              <a:t>A Quick Tutorial on “Required Minimum Distributions” - RMDs</a:t>
            </a:r>
          </a:p>
        </p:txBody>
      </p:sp>
      <p:sp>
        <p:nvSpPr>
          <p:cNvPr id="4" name="Content Placeholder 3"/>
          <p:cNvSpPr>
            <a:spLocks noGrp="1"/>
          </p:cNvSpPr>
          <p:nvPr>
            <p:ph idx="1"/>
          </p:nvPr>
        </p:nvSpPr>
        <p:spPr>
          <a:xfrm>
            <a:off x="457200" y="1504950"/>
            <a:ext cx="8229600" cy="2667000"/>
          </a:xfrm>
        </p:spPr>
        <p:txBody>
          <a:bodyPr>
            <a:normAutofit/>
          </a:bodyPr>
          <a:lstStyle/>
          <a:p>
            <a:pPr eaLnBrk="0" fontAlgn="base" hangingPunct="0">
              <a:lnSpc>
                <a:spcPct val="125000"/>
              </a:lnSpc>
              <a:spcBef>
                <a:spcPts val="300"/>
              </a:spcBef>
              <a:spcAft>
                <a:spcPts val="600"/>
              </a:spcAft>
              <a:buClr>
                <a:srgbClr val="262626"/>
              </a:buClr>
              <a:buSzTx/>
              <a:buFont typeface="Lucida Grande"/>
            </a:pPr>
            <a:r>
              <a:rPr lang="en-US" altLang="en-US" sz="1800"/>
              <a:t>RMD Rules Prior to the End of 2019:</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a:t>Participants in traditional IRAs and qualified retirement plans must begin receiving distributions with the year in which they reach age 70-1/2</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For many donors, the additional Medicare costs could exceed $2,400 per person per year. A couple would need $7,400 so that, after paying income taxes, they’ll have the funds to pay these premium surcharges</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And then there’s the tax on the rest of the RMDs.</a:t>
            </a: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DINSMORE &amp; SHOHL LLP  •  LEGAL COUNSEL • DINSMORE.COM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7</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2837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0" fontAlgn="base" hangingPunct="0">
              <a:spcAft>
                <a:spcPct val="0"/>
              </a:spcAft>
            </a:pPr>
            <a:r>
              <a:rPr lang="en-US">
                <a:solidFill>
                  <a:srgbClr val="404040"/>
                </a:solidFill>
              </a:rPr>
              <a:t>A Quick Tutorial on “Required Minimum Distributions” - RMDs</a:t>
            </a:r>
          </a:p>
        </p:txBody>
      </p:sp>
      <p:sp>
        <p:nvSpPr>
          <p:cNvPr id="4" name="Content Placeholder 3"/>
          <p:cNvSpPr>
            <a:spLocks noGrp="1"/>
          </p:cNvSpPr>
          <p:nvPr>
            <p:ph idx="1"/>
          </p:nvPr>
        </p:nvSpPr>
        <p:spPr>
          <a:xfrm>
            <a:off x="457200" y="1504950"/>
            <a:ext cx="8229600" cy="2895600"/>
          </a:xfrm>
        </p:spPr>
        <p:txBody>
          <a:bodyPr>
            <a:normAutofit fontScale="85000" lnSpcReduction="20000"/>
          </a:bodyPr>
          <a:lstStyle/>
          <a:p>
            <a:pPr eaLnBrk="0" fontAlgn="base" hangingPunct="0">
              <a:lnSpc>
                <a:spcPct val="125000"/>
              </a:lnSpc>
              <a:spcBef>
                <a:spcPts val="300"/>
              </a:spcBef>
              <a:spcAft>
                <a:spcPts val="600"/>
              </a:spcAft>
              <a:buClr>
                <a:srgbClr val="262626"/>
              </a:buClr>
              <a:buSzTx/>
              <a:buFont typeface="Lucida Grande"/>
            </a:pPr>
            <a:r>
              <a:rPr lang="en-US" altLang="en-US" sz="1800"/>
              <a:t>RMD Rules Prior to the End of 2019:</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a:t>Participants in traditional IRAs and qualified retirement plans must begin receiving distributions with the year in which they reach age 70-1/2</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And that’s not all. Once the money leaves the IRA, it loses the tax-free growth it would have enjoyed had it remained in the IRA. </a:t>
            </a:r>
            <a:r>
              <a:rPr lang="en-US" altLang="en-US" sz="1600" b="1"/>
              <a:t>All of the tax free growth opportunity disappears, too. A simple example: for each $10,000 of forced RMD withdrawal that Amy and Allen Donor do not need now, Amy and Allen must part with $14,000 in lost tax-free growth over their lifetimes – and they must pay the additional $7,400 per year in Medicare premium surcharges.</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b="1"/>
              <a:t>Moral: if there’s a way, it’s in Amy and Allen Donor’s best interest to minimize those RMDs. (Stay tuned…that opportunity exists for this year!)</a:t>
            </a: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DINSMORE &amp; SHOHL LLP  •  LEGAL COUNSEL • DINSMORE.COM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700" b="0" i="0" u="none" strike="noStrike" kern="1200" cap="none" spc="0" normalizeH="0" baseline="0" noProof="0">
                <a:ln>
                  <a:noFill/>
                </a:ln>
                <a:solidFill>
                  <a:prstClr val="white">
                    <a:lumMod val="50000"/>
                  </a:prstClr>
                </a:solidFill>
                <a:effectLst/>
                <a:uLnTx/>
                <a:uFillTx/>
                <a:latin typeface="Segoe UI" panose="020B0502040204020203" pitchFamily="34" charset="0"/>
                <a:cs typeface="Segoe UI" panose="020B0502040204020203" pitchFamily="34" charset="0"/>
              </a:rPr>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2FD7530-2E0B-4404-BF79-52EEB0DA5B15}" type="slidenum">
              <a:rPr kumimoji="0" lang="en-US" sz="1200" b="0" i="0" u="none" strike="noStrike" kern="1200" cap="none" spc="0" normalizeH="0" baseline="0" noProof="0" smtClean="0">
                <a:ln>
                  <a:noFill/>
                </a:ln>
                <a:solidFill>
                  <a:srgbClr val="A6A6A6"/>
                </a:solidFill>
                <a:effectLst/>
                <a:uLnTx/>
                <a:uFillTx/>
                <a:latin typeface="Segoe UI" panose="020B0502040204020203" pitchFamily="34" charset="0"/>
                <a:cs typeface="Segoe UI" panose="020B0502040204020203" pitchFamily="34" charset="0"/>
              </a:rPr>
              <a:pPr marL="0" marR="0" lvl="0" indent="0" algn="r" defTabSz="914400" rtl="0" eaLnBrk="1" fontAlgn="auto" latinLnBrk="0" hangingPunct="1">
                <a:lnSpc>
                  <a:spcPct val="100000"/>
                </a:lnSpc>
                <a:spcBef>
                  <a:spcPct val="0"/>
                </a:spcBef>
                <a:spcAft>
                  <a:spcPct val="0"/>
                </a:spcAft>
                <a:buClrTx/>
                <a:buSzTx/>
                <a:buFontTx/>
                <a:buNone/>
                <a:defRPr/>
              </a:pPr>
              <a:t>8</a:t>
            </a:fld>
            <a:endParaRPr kumimoji="0" lang="en-US" sz="1200" b="0" i="0" u="none" strike="noStrike" kern="1200" cap="none" spc="0" normalizeH="0" baseline="30000" noProof="0">
              <a:ln>
                <a:noFill/>
              </a:ln>
              <a:solidFill>
                <a:srgbClr val="A6A6A6"/>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1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0" fontAlgn="base" hangingPunct="0">
              <a:spcAft>
                <a:spcPct val="0"/>
              </a:spcAft>
            </a:pPr>
            <a:r>
              <a:rPr lang="en-US">
                <a:solidFill>
                  <a:srgbClr val="404040"/>
                </a:solidFill>
              </a:rPr>
              <a:t>A Quick Tutorial on “Required Minimum Distributions” - RMDs</a:t>
            </a:r>
          </a:p>
        </p:txBody>
      </p:sp>
      <p:sp>
        <p:nvSpPr>
          <p:cNvPr id="4" name="Content Placeholder 3"/>
          <p:cNvSpPr>
            <a:spLocks noGrp="1"/>
          </p:cNvSpPr>
          <p:nvPr>
            <p:ph idx="1"/>
          </p:nvPr>
        </p:nvSpPr>
        <p:spPr>
          <a:xfrm>
            <a:off x="457200" y="1504950"/>
            <a:ext cx="8229600" cy="2667000"/>
          </a:xfrm>
        </p:spPr>
        <p:txBody>
          <a:bodyPr>
            <a:noAutofit/>
          </a:bodyPr>
          <a:lstStyle/>
          <a:p>
            <a:pPr eaLnBrk="0" fontAlgn="base" hangingPunct="0">
              <a:lnSpc>
                <a:spcPct val="125000"/>
              </a:lnSpc>
              <a:spcBef>
                <a:spcPts val="300"/>
              </a:spcBef>
              <a:spcAft>
                <a:spcPts val="600"/>
              </a:spcAft>
              <a:buClr>
                <a:srgbClr val="262626"/>
              </a:buClr>
              <a:buSzTx/>
              <a:buFont typeface="Lucida Grande"/>
            </a:pPr>
            <a:r>
              <a:rPr lang="en-US" altLang="en-US" sz="1800"/>
              <a:t>RMD Rules Prior to the End of 2019:</a:t>
            </a:r>
          </a:p>
          <a:p>
            <a:pPr marL="285750" lvl="1" indent="-285750" eaLnBrk="0" fontAlgn="base" hangingPunct="0">
              <a:lnSpc>
                <a:spcPct val="120000"/>
              </a:lnSpc>
              <a:spcBef>
                <a:spcPct val="0"/>
              </a:spcBef>
              <a:spcAft>
                <a:spcPts val="600"/>
              </a:spcAft>
              <a:buClr>
                <a:srgbClr val="262626"/>
              </a:buClr>
              <a:buSzPct val="80000"/>
              <a:buFont typeface="Lucida Grande"/>
              <a:buChar char="➝"/>
            </a:pPr>
            <a:r>
              <a:rPr lang="en-US" altLang="en-US"/>
              <a:t>Distributions to beneficiaries: Over the lifetime of the beneficiary</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Use life expectancy of beneficiary.</a:t>
            </a:r>
          </a:p>
          <a:p>
            <a:pPr marL="1085850" lvl="2" indent="-285750" eaLnBrk="0" fontAlgn="base" hangingPunct="0">
              <a:lnSpc>
                <a:spcPct val="120000"/>
              </a:lnSpc>
              <a:spcBef>
                <a:spcPct val="0"/>
              </a:spcBef>
              <a:spcAft>
                <a:spcPts val="600"/>
              </a:spcAft>
              <a:buClr>
                <a:srgbClr val="262626"/>
              </a:buClr>
              <a:buSzPct val="80000"/>
              <a:buFont typeface="Lucida Grande"/>
              <a:buChar char="➝"/>
            </a:pPr>
            <a:r>
              <a:rPr lang="en-US" altLang="en-US" sz="1600"/>
              <a:t>The younger the beneficiary, the longer the “stretch out” period for distributions, the longer IRA balances can grow tax free.</a:t>
            </a:r>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DINSMORE &amp; SHOHL LLP  •  LEGAL COUNSEL • DINSMORE.COM</a:t>
            </a:r>
          </a:p>
          <a:p>
            <a:pPr>
              <a:defRPr/>
            </a:pPr>
            <a:r>
              <a:rPr lang="en-US"/>
              <a:t>© 2020. ALL RIGHTS RESERVED</a:t>
            </a:r>
          </a:p>
        </p:txBody>
      </p:sp>
      <p:sp>
        <p:nvSpPr>
          <p:cNvPr id="6" name="Slide Number Placeholder 5"/>
          <p:cNvSpPr>
            <a:spLocks noGrp="1"/>
          </p:cNvSpPr>
          <p:nvPr>
            <p:ph type="sldNum" sz="quarter" idx="4294967295"/>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9</a:t>
            </a:fld>
            <a:endParaRPr lang="en-US" baseline="30000"/>
          </a:p>
        </p:txBody>
      </p:sp>
    </p:spTree>
    <p:extLst>
      <p:ext uri="{BB962C8B-B14F-4D97-AF65-F5344CB8AC3E}">
        <p14:creationId xmlns:p14="http://schemas.microsoft.com/office/powerpoint/2010/main" val="223493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8363.0"/>
  <p:tag name="AS_RELEASE_DATE" val="2017.05.17"/>
  <p:tag name="AS_TITLE" val="Aspose.Slides for .NET 4.0"/>
  <p:tag name="AS_VERSION" val="1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2542</TotalTime>
  <Words>2768</Words>
  <Application>Microsoft Office PowerPoint</Application>
  <PresentationFormat>On-screen Show (16:9)</PresentationFormat>
  <Paragraphs>200</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Helvetica</vt:lpstr>
      <vt:lpstr>Lucida Grande</vt:lpstr>
      <vt:lpstr>Segoe UI</vt:lpstr>
      <vt:lpstr>Wingdings</vt:lpstr>
      <vt:lpstr>Office Theme</vt:lpstr>
      <vt:lpstr>JFC CYJL: A Time-Sensitive Tip to Help Donors Turn “RMDs” Into “QCDs” With a Match From the Treasury</vt:lpstr>
      <vt:lpstr>A Quick Tutorial on “Required Minimum Distributions” – “RMDs”</vt:lpstr>
      <vt:lpstr>A Quick Tutorial on “Required Minimum Distributions” - RMDs</vt:lpstr>
      <vt:lpstr>A Quick Tutorial on “Required Minimum Distributions” - RMDs</vt:lpstr>
      <vt:lpstr>How Higher Income Boosts Medicare Part B Monthly Premiums</vt:lpstr>
      <vt:lpstr>How Higher Income Boosts Medicare Part D (Drugs) Monthly Premiums</vt:lpstr>
      <vt:lpstr>A Quick Tutorial on “Required Minimum Distributions” - RMDs</vt:lpstr>
      <vt:lpstr>A Quick Tutorial on “Required Minimum Distributions” - RMDs</vt:lpstr>
      <vt:lpstr>A Quick Tutorial on “Required Minimum Distributions” - RMDs</vt:lpstr>
      <vt:lpstr>A Quick Tutorial on “Required Minimum Distributions” - RMDs</vt:lpstr>
      <vt:lpstr>A Quick Tutorial on “Required Minimum Distributions” - RMDs</vt:lpstr>
      <vt:lpstr>A Quick Tutorial on “Required Minimum Distributions” - RMDs</vt:lpstr>
      <vt:lpstr>A Quick Tutorial on “Required Minimum Distributions” - RMDs</vt:lpstr>
      <vt:lpstr>A Quick Tutorial on “Qualified Charitable Distributions” – “QCDs”</vt:lpstr>
      <vt:lpstr>A Quick Tutorial on “Qualified Charitable Distributions” - QCDs</vt:lpstr>
      <vt:lpstr>A Quick Tutorial on “Qualified Charitable Distributions” - QCDs</vt:lpstr>
      <vt:lpstr>A Quick Tutorial on “Qualified Charitable Distributions” - QCDs</vt:lpstr>
      <vt:lpstr>A Quick Tutorial on “Qualified Charitable Distributions” - QCDs</vt:lpstr>
      <vt:lpstr>The Rules That Usually Apply If You Want to Rollover a Distribution from a Plan or IRA Back to the Distributing Plan/IRA or to Another IRA </vt:lpstr>
      <vt:lpstr>The Rules That Usually Apply If You Want to Rollover a Distribution from a Plan or IRA Back to the Distributing Plan/IRA or to Another IRA </vt:lpstr>
      <vt:lpstr>What Did the CARES Act Do For Donors Who Must Receive RMDs?</vt:lpstr>
      <vt:lpstr>The CARES Act Eliminates the Need to Receive RMDs for 2020</vt:lpstr>
      <vt:lpstr>The CARES Act Eliminates the Need to Receive RMDs for 2020</vt:lpstr>
      <vt:lpstr>The CARES Act Eliminates the Need to Receive RMDs for 2020</vt:lpstr>
      <vt:lpstr>The CARES Act Eliminates the Need to Receive RMDs for 2020</vt:lpstr>
      <vt:lpstr>The IRS Comes to the Rescue</vt:lpstr>
      <vt:lpstr>The IRS Comes to the Rescue</vt:lpstr>
      <vt:lpstr>The IRS Comes to the Rescue Again</vt:lpstr>
      <vt:lpstr>The IRS Comes to the Rescue Again</vt:lpstr>
      <vt:lpstr>Tips for Our Donors</vt:lpstr>
      <vt:lpstr>Tips for Our Donors</vt:lpstr>
      <vt:lpstr>Tips for Our Donors</vt:lpstr>
      <vt:lpstr>Tips for Our Donors</vt:lpstr>
      <vt:lpstr>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Joshua Rosen</dc:creator>
  <cp:lastModifiedBy>Nolan Bagadiong</cp:lastModifiedBy>
  <cp:revision>2</cp:revision>
  <dcterms:created xsi:type="dcterms:W3CDTF">2020-07-28T18:03:43Z</dcterms:created>
  <dcterms:modified xsi:type="dcterms:W3CDTF">2021-01-28T16:35:31Z</dcterms:modified>
</cp:coreProperties>
</file>